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6" r:id="rId4"/>
    <p:sldId id="297" r:id="rId5"/>
    <p:sldId id="257" r:id="rId6"/>
    <p:sldId id="258" r:id="rId7"/>
    <p:sldId id="259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7" r:id="rId22"/>
    <p:sldId id="278" r:id="rId23"/>
    <p:sldId id="279" r:id="rId24"/>
    <p:sldId id="291" r:id="rId25"/>
    <p:sldId id="281" r:id="rId26"/>
    <p:sldId id="280" r:id="rId27"/>
    <p:sldId id="282" r:id="rId28"/>
    <p:sldId id="283" r:id="rId29"/>
    <p:sldId id="284" r:id="rId30"/>
    <p:sldId id="285" r:id="rId31"/>
    <p:sldId id="294" r:id="rId32"/>
    <p:sldId id="293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685949803149607"/>
          <c:w val="0.78795013123359581"/>
          <c:h val="0.79939050196850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96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13074187992125985"/>
                  <c:y val="0.120434793307086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 год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33333333333328E-2"/>
          <c:y val="0"/>
          <c:w val="0.68763763123359578"/>
          <c:h val="0.817749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70592"/>
        <c:axId val="135984256"/>
      </c:barChart>
      <c:catAx>
        <c:axId val="13667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984256"/>
        <c:crosses val="autoZero"/>
        <c:auto val="1"/>
        <c:lblAlgn val="ctr"/>
        <c:lblOffset val="100"/>
        <c:noMultiLvlLbl val="0"/>
      </c:catAx>
      <c:valAx>
        <c:axId val="135984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667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99700297850499E-2"/>
          <c:y val="5.1781571468761847E-2"/>
          <c:w val="0.72346987900815252"/>
          <c:h val="0.81125617199636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764160"/>
        <c:axId val="170765696"/>
      </c:barChart>
      <c:catAx>
        <c:axId val="17076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0765696"/>
        <c:crosses val="autoZero"/>
        <c:auto val="1"/>
        <c:lblAlgn val="ctr"/>
        <c:lblOffset val="100"/>
        <c:noMultiLvlLbl val="0"/>
      </c:catAx>
      <c:valAx>
        <c:axId val="170765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764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1321.5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1361.7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847296"/>
        <c:axId val="215848832"/>
      </c:barChart>
      <c:catAx>
        <c:axId val="21584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5848832"/>
        <c:crosses val="autoZero"/>
        <c:auto val="1"/>
        <c:lblAlgn val="ctr"/>
        <c:lblOffset val="100"/>
        <c:noMultiLvlLbl val="0"/>
      </c:catAx>
      <c:valAx>
        <c:axId val="215848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5847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223040"/>
        <c:axId val="229237120"/>
      </c:barChart>
      <c:catAx>
        <c:axId val="229223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9237120"/>
        <c:crosses val="autoZero"/>
        <c:auto val="1"/>
        <c:lblAlgn val="ctr"/>
        <c:lblOffset val="100"/>
        <c:noMultiLvlLbl val="0"/>
      </c:catAx>
      <c:valAx>
        <c:axId val="229237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922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78784"/>
        <c:axId val="136280320"/>
      </c:barChart>
      <c:catAx>
        <c:axId val="13627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280320"/>
        <c:crosses val="autoZero"/>
        <c:auto val="1"/>
        <c:lblAlgn val="ctr"/>
        <c:lblOffset val="100"/>
        <c:noMultiLvlLbl val="0"/>
      </c:catAx>
      <c:valAx>
        <c:axId val="136280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6278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46240"/>
        <c:axId val="136364416"/>
      </c:barChart>
      <c:catAx>
        <c:axId val="13634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6364416"/>
        <c:crosses val="autoZero"/>
        <c:auto val="1"/>
        <c:lblAlgn val="ctr"/>
        <c:lblOffset val="100"/>
        <c:noMultiLvlLbl val="0"/>
      </c:catAx>
      <c:valAx>
        <c:axId val="136364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6346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314716938921443E-2"/>
          <c:y val="2.1872830412327491E-2"/>
          <c:w val="0.81594042753788198"/>
          <c:h val="0.87041514971918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тыс. руб.</c:v>
                </c:pt>
              </c:strCache>
            </c:strRef>
          </c:tx>
          <c:invertIfNegative val="0"/>
          <c:cat>
            <c:numRef>
              <c:f>Лист1!$A$2:$A$16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12114.8</c:v>
                </c:pt>
                <c:pt idx="1">
                  <c:v>10809.5</c:v>
                </c:pt>
                <c:pt idx="2">
                  <c:v>13096.4</c:v>
                </c:pt>
                <c:pt idx="3">
                  <c:v>13567.4</c:v>
                </c:pt>
                <c:pt idx="4">
                  <c:v>11370</c:v>
                </c:pt>
                <c:pt idx="5">
                  <c:v>12991.3</c:v>
                </c:pt>
                <c:pt idx="6">
                  <c:v>15128.4</c:v>
                </c:pt>
                <c:pt idx="7">
                  <c:v>13536.4</c:v>
                </c:pt>
                <c:pt idx="8">
                  <c:v>14628.3</c:v>
                </c:pt>
                <c:pt idx="9">
                  <c:v>17964.099999999999</c:v>
                </c:pt>
                <c:pt idx="10">
                  <c:v>20351.7</c:v>
                </c:pt>
                <c:pt idx="11">
                  <c:v>35666.6</c:v>
                </c:pt>
                <c:pt idx="12">
                  <c:v>28318</c:v>
                </c:pt>
                <c:pt idx="13">
                  <c:v>31813.7</c:v>
                </c:pt>
                <c:pt idx="14">
                  <c:v>31187.8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поступления, тыс. руб.</c:v>
                </c:pt>
              </c:strCache>
            </c:strRef>
          </c:tx>
          <c:invertIfNegative val="0"/>
          <c:cat>
            <c:numRef>
              <c:f>Лист1!$A$2:$A$16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10424.1</c:v>
                </c:pt>
                <c:pt idx="1">
                  <c:v>17787.2</c:v>
                </c:pt>
                <c:pt idx="2">
                  <c:v>31690.799999999999</c:v>
                </c:pt>
                <c:pt idx="3">
                  <c:v>32072</c:v>
                </c:pt>
                <c:pt idx="4">
                  <c:v>30773.9</c:v>
                </c:pt>
                <c:pt idx="5">
                  <c:v>75503</c:v>
                </c:pt>
                <c:pt idx="6">
                  <c:v>56653.2</c:v>
                </c:pt>
                <c:pt idx="7">
                  <c:v>99898</c:v>
                </c:pt>
                <c:pt idx="8">
                  <c:v>95781.3</c:v>
                </c:pt>
                <c:pt idx="9">
                  <c:v>43017.3</c:v>
                </c:pt>
                <c:pt idx="10">
                  <c:v>23158.3</c:v>
                </c:pt>
                <c:pt idx="11">
                  <c:v>73719.5</c:v>
                </c:pt>
                <c:pt idx="12">
                  <c:v>33926.1</c:v>
                </c:pt>
                <c:pt idx="13">
                  <c:v>27617.7</c:v>
                </c:pt>
                <c:pt idx="14">
                  <c:v>21454.1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794816"/>
        <c:axId val="215796352"/>
        <c:axId val="0"/>
      </c:bar3DChart>
      <c:catAx>
        <c:axId val="21579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796352"/>
        <c:crosses val="autoZero"/>
        <c:auto val="1"/>
        <c:lblAlgn val="ctr"/>
        <c:lblOffset val="100"/>
        <c:noMultiLvlLbl val="0"/>
      </c:catAx>
      <c:valAx>
        <c:axId val="21579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79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51156799844469"/>
          <c:y val="5.0441651962610343E-2"/>
          <c:w val="0.32794522212501215"/>
          <c:h val="0.119039443990029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18969521185881E-2"/>
          <c:y val="4.4542235033245926E-2"/>
          <c:w val="0.4605821850393701"/>
          <c:h val="0.69087327755905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explosion val="9"/>
          </c:dPt>
          <c:dPt>
            <c:idx val="1"/>
            <c:bubble3D val="0"/>
            <c:explosion val="7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0.71299999999999997</c:v>
                </c:pt>
                <c:pt idx="1">
                  <c:v>0.28699999999999998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478788280976151"/>
          <c:y val="0.65499112999357656"/>
          <c:w val="0.47980964583609836"/>
          <c:h val="0.307619515887585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00000000000001E-2"/>
          <c:y val="0"/>
          <c:w val="0.79628346456692911"/>
          <c:h val="0.9462655019685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96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1610836614173228"/>
                  <c:y val="0.122407234251968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 год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62244.1</c:v>
                </c:pt>
                <c:pt idx="1">
                  <c:v>59431.4</c:v>
                </c:pt>
                <c:pt idx="2">
                  <c:v>52641.9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62244.1</c:v>
                </c:pt>
                <c:pt idx="1">
                  <c:v>59431.4</c:v>
                </c:pt>
                <c:pt idx="2">
                  <c:v>52641.9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6378368"/>
        <c:axId val="228983552"/>
        <c:axId val="0"/>
      </c:bar3DChart>
      <c:catAx>
        <c:axId val="21637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8983552"/>
        <c:crosses val="autoZero"/>
        <c:auto val="1"/>
        <c:lblAlgn val="ctr"/>
        <c:lblOffset val="100"/>
        <c:noMultiLvlLbl val="0"/>
      </c:catAx>
      <c:valAx>
        <c:axId val="228983552"/>
        <c:scaling>
          <c:orientation val="minMax"/>
          <c:max val="6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378368"/>
        <c:crosses val="autoZero"/>
        <c:crossBetween val="between"/>
        <c:majorUnit val="10000"/>
        <c:minorUnit val="2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74664252991497"/>
          <c:y val="0"/>
          <c:w val="0.73133336492023748"/>
          <c:h val="0.866481982771145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1"/>
            <c:bubble3D val="0"/>
            <c:explosion val="22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поступления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0.45500000000000002</c:v>
                </c:pt>
                <c:pt idx="1">
                  <c:v>0.54500000000000004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1.5680038819216167E-2"/>
          <c:y val="0.67018167853144517"/>
          <c:w val="0.96455949338962332"/>
          <c:h val="0.295825570663088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80900807915012E-2"/>
          <c:y val="0"/>
          <c:w val="0.9159059846063617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1"/>
            <c:bubble3D val="0"/>
          </c:dPt>
          <c:dLbls>
            <c:dLbl>
              <c:idx val="0"/>
              <c:layout>
                <c:manualLayout>
                  <c:x val="-0.15778543986068733"/>
                  <c:y val="3.2795571597997376E-2"/>
                </c:manualLayout>
              </c:layout>
              <c:spPr/>
              <c:txPr>
                <a:bodyPr/>
                <a:lstStyle/>
                <a:p>
                  <a:pPr>
                    <a:defRPr sz="130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058259954389776"/>
                  <c:y val="-9.7746772581930055E-2"/>
                </c:manualLayout>
              </c:layout>
              <c:spPr/>
              <c:txPr>
                <a:bodyPr/>
                <a:lstStyle/>
                <a:p>
                  <a:pPr>
                    <a:defRPr sz="130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поступления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0.53500000000000003</c:v>
                </c:pt>
                <c:pt idx="1">
                  <c:v>0.46500000000000002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81332898495145E-2"/>
          <c:y val="0"/>
          <c:w val="0.9159059846063617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0.15778543986068733"/>
                  <c:y val="3.279557159799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54049420865382"/>
                  <c:y val="-4.254927997921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поступления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0.59199999999999997</c:v>
                </c:pt>
                <c:pt idx="1">
                  <c:v>0.40799999999999997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45217782819457E-2"/>
          <c:y val="6.1939430849296878E-3"/>
          <c:w val="0.69005429790026251"/>
          <c:h val="0.817749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14735.6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17782.7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16523.900000000001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748608"/>
        <c:axId val="135762688"/>
      </c:barChart>
      <c:catAx>
        <c:axId val="13574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762688"/>
        <c:crosses val="autoZero"/>
        <c:auto val="1"/>
        <c:lblAlgn val="ctr"/>
        <c:lblOffset val="100"/>
        <c:noMultiLvlLbl val="0"/>
      </c:catAx>
      <c:valAx>
        <c:axId val="135762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7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80426248935303"/>
          <c:y val="0.32782090660420987"/>
          <c:w val="0.15919570209973755"/>
          <c:h val="0.312968503937007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79166666666665E-2"/>
          <c:y val="3.4375000000000003E-2"/>
          <c:w val="0.69676263123359583"/>
          <c:h val="0.76149999999999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88992"/>
        <c:axId val="134843776"/>
      </c:barChart>
      <c:catAx>
        <c:axId val="13478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843776"/>
        <c:crosses val="autoZero"/>
        <c:auto val="1"/>
        <c:lblAlgn val="ctr"/>
        <c:lblOffset val="100"/>
        <c:noMultiLvlLbl val="0"/>
      </c:catAx>
      <c:valAx>
        <c:axId val="134843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78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66666666666663E-2"/>
          <c:y val="0"/>
          <c:w val="0.68763763123359578"/>
          <c:h val="0.817749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44608"/>
        <c:axId val="135846912"/>
      </c:barChart>
      <c:catAx>
        <c:axId val="135844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846912"/>
        <c:crosses val="autoZero"/>
        <c:auto val="1"/>
        <c:lblAlgn val="ctr"/>
        <c:lblOffset val="100"/>
        <c:noMultiLvlLbl val="0"/>
      </c:catAx>
      <c:valAx>
        <c:axId val="135846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844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0.16296</cdr:x>
      <cdr:y>0.0816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539552" y="0"/>
          <a:ext cx="134110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Тыс. руб.</a:t>
          </a:r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52B6C7-2BDF-4DFE-8ED0-A12F10E1C09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89B8B9-4DBA-457E-A1CA-F411F13952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2670" y="1340768"/>
            <a:ext cx="69525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  <a:t>На основе проекта бюджета Ефимовского 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  <a:t>городского поселения </a:t>
            </a:r>
            <a:b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  <a:t>на 2021 год и </a:t>
            </a:r>
            <a:b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  <a:t>плановый период </a:t>
            </a:r>
            <a:b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chemeClr val="accent1"/>
                  </a:solidFill>
                </a:ln>
                <a:latin typeface="+mj-lt"/>
                <a:cs typeface="Times New Roman" pitchFamily="18" charset="0"/>
              </a:rPr>
              <a:t>2022-2023 годов</a:t>
            </a:r>
            <a:endParaRPr lang="ru-RU" sz="4000" b="1" i="1" cap="none" spc="0" dirty="0">
              <a:ln>
                <a:solidFill>
                  <a:schemeClr val="accent1"/>
                </a:solidFill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2441655" cy="2751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</a:rPr>
              <a:t>Бюджет для граждан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6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Налог на имущество физических лиц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13942923"/>
              </p:ext>
            </p:extLst>
          </p:nvPr>
        </p:nvGraphicFramePr>
        <p:xfrm>
          <a:off x="1547664" y="1821011"/>
          <a:ext cx="59766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539552" y="2204864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6660232" y="5047005"/>
            <a:ext cx="1396614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024842"/>
            <a:ext cx="603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Налог на </a:t>
            </a:r>
            <a:r>
              <a:rPr lang="ru-RU" sz="1400" i="1" dirty="0" smtClean="0"/>
              <a:t>имущество физических </a:t>
            </a:r>
            <a:r>
              <a:rPr lang="ru-RU" sz="1400" i="1" dirty="0"/>
              <a:t>лиц</a:t>
            </a:r>
          </a:p>
          <a:p>
            <a:r>
              <a:rPr lang="ru-RU" sz="1400" i="1" dirty="0" smtClean="0"/>
              <a:t>Взымаемый на территории городских поселений (100 %)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80920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Акцизы на нефтепродукты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18110113"/>
              </p:ext>
            </p:extLst>
          </p:nvPr>
        </p:nvGraphicFramePr>
        <p:xfrm>
          <a:off x="1691680" y="1916832"/>
          <a:ext cx="59519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755576" y="1916832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6660232" y="52970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39187" y="5805264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Акцизы на автомобильный бензин, прямогонный бензин, дизельное </a:t>
            </a:r>
            <a:r>
              <a:rPr lang="ru-RU" sz="1400" i="1" dirty="0" err="1" smtClean="0"/>
              <a:t>топливо,моторные</a:t>
            </a:r>
            <a:r>
              <a:rPr lang="ru-RU" sz="1400" i="1" dirty="0" smtClean="0"/>
              <a:t> </a:t>
            </a:r>
            <a:r>
              <a:rPr lang="ru-RU" sz="1400" i="1" dirty="0"/>
              <a:t>масла для дизельных и (или) карбюраторных (</a:t>
            </a:r>
            <a:r>
              <a:rPr lang="ru-RU" sz="1400" i="1" dirty="0" err="1" smtClean="0"/>
              <a:t>инжекторных</a:t>
            </a:r>
            <a:r>
              <a:rPr lang="ru-RU" sz="1400" i="1" dirty="0" smtClean="0"/>
              <a:t>)двигателей</a:t>
            </a:r>
            <a:r>
              <a:rPr lang="ru-RU" sz="1400" i="1" dirty="0"/>
              <a:t>, производимые на территории Российской Федерации (0,03725%)</a:t>
            </a:r>
          </a:p>
        </p:txBody>
      </p:sp>
    </p:spTree>
    <p:extLst>
      <p:ext uri="{BB962C8B-B14F-4D97-AF65-F5344CB8AC3E}">
        <p14:creationId xmlns:p14="http://schemas.microsoft.com/office/powerpoint/2010/main" val="381798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Земельный налог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55119546"/>
              </p:ext>
            </p:extLst>
          </p:nvPr>
        </p:nvGraphicFramePr>
        <p:xfrm>
          <a:off x="1187624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755576" y="205627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6512024" y="494116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6024842"/>
            <a:ext cx="603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Земельный налог</a:t>
            </a:r>
            <a:endParaRPr lang="ru-RU" sz="1400" i="1" dirty="0"/>
          </a:p>
          <a:p>
            <a:r>
              <a:rPr lang="ru-RU" sz="1400" i="1" dirty="0" smtClean="0"/>
              <a:t>Взымаемый на территории городских поселений (100 %)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1464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Госпошлина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06760447"/>
              </p:ext>
            </p:extLst>
          </p:nvPr>
        </p:nvGraphicFramePr>
        <p:xfrm>
          <a:off x="1471464" y="1502663"/>
          <a:ext cx="6048672" cy="392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683568" y="1740563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6876256" y="4873352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7814" y="5733256"/>
            <a:ext cx="5580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Государственная </a:t>
            </a:r>
            <a:r>
              <a:rPr lang="ru-RU" sz="1400" i="1" dirty="0" smtClean="0"/>
              <a:t>пошлина -  </a:t>
            </a:r>
            <a:r>
              <a:rPr lang="ru-RU" sz="1400" i="1" dirty="0"/>
              <a:t>денежный сбор, взимаемый уполномоченными официальными органами при выполнении ими определённых функций в размерах, предусмотренных законодательством государства. (100%)</a:t>
            </a:r>
          </a:p>
        </p:txBody>
      </p:sp>
    </p:spTree>
    <p:extLst>
      <p:ext uri="{BB962C8B-B14F-4D97-AF65-F5344CB8AC3E}">
        <p14:creationId xmlns:p14="http://schemas.microsoft.com/office/powerpoint/2010/main" val="3886721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Арендная плата за земельные участки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5969208"/>
              </p:ext>
            </p:extLst>
          </p:nvPr>
        </p:nvGraphicFramePr>
        <p:xfrm>
          <a:off x="1763688" y="1556792"/>
          <a:ext cx="59519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683568" y="1916832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6746927" y="501736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1773" y="5445224"/>
            <a:ext cx="60486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за </a:t>
            </a:r>
            <a:r>
              <a:rPr lang="ru-RU" sz="1400" i="1" dirty="0"/>
              <a:t>земли, государственная собственность на которые не разграничена и которые </a:t>
            </a:r>
            <a:r>
              <a:rPr lang="ru-RU" sz="1400" i="1" dirty="0" smtClean="0"/>
              <a:t>расположены в </a:t>
            </a:r>
            <a:r>
              <a:rPr lang="ru-RU" sz="1400" i="1" dirty="0"/>
              <a:t>границах городских поселений (50%)</a:t>
            </a:r>
          </a:p>
          <a:p>
            <a:r>
              <a:rPr lang="ru-RU" sz="1400" i="1" dirty="0"/>
              <a:t>за земли, находящиеся в собственности городских поселений (за исключением </a:t>
            </a:r>
            <a:r>
              <a:rPr lang="ru-RU" sz="1400" i="1" dirty="0" smtClean="0"/>
              <a:t>земельных участков </a:t>
            </a:r>
            <a:r>
              <a:rPr lang="ru-RU" sz="1400" i="1" dirty="0"/>
              <a:t>муниципальных бюджетных и автономных учреждений) (100%)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00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Аренда муниципального имущества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40982393"/>
              </p:ext>
            </p:extLst>
          </p:nvPr>
        </p:nvGraphicFramePr>
        <p:xfrm>
          <a:off x="1571073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71717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Наем жилых помещений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6521619"/>
              </p:ext>
            </p:extLst>
          </p:nvPr>
        </p:nvGraphicFramePr>
        <p:xfrm>
          <a:off x="1571073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9734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Продажа муниципального имущества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48820748"/>
              </p:ext>
            </p:extLst>
          </p:nvPr>
        </p:nvGraphicFramePr>
        <p:xfrm>
          <a:off x="1571073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0859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в доходной части бюджета 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48040"/>
              </p:ext>
            </p:extLst>
          </p:nvPr>
        </p:nvGraphicFramePr>
        <p:xfrm>
          <a:off x="539750" y="1773238"/>
          <a:ext cx="8229600" cy="433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258"/>
                <a:gridCol w="1296144"/>
                <a:gridCol w="1368152"/>
                <a:gridCol w="14610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85287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отдельного  государственного полномочия Ленинградской области в сфере административных правоотношений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 бюджетам городских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районного фонда финансовой поддержки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6 990,1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7 192,4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7 366,4</a:t>
                      </a:r>
                      <a:endParaRPr lang="ru-RU" dirty="0"/>
                    </a:p>
                  </a:txBody>
                  <a:tcPr/>
                </a:tc>
              </a:tr>
              <a:tr h="812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 на сбалансированность бюджетов поселений из бюджета Бокситогорского муниципального района  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17 765,6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13 824,0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14 009,9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на решение вопросов местного значения в соответствии с заключенными соглашениями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6579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поступлений собственных доходов и безвозмездных поступлений в бюджете Ефимовского городского поселения </a:t>
            </a:r>
            <a:br>
              <a:rPr lang="ru-RU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</a:t>
            </a:r>
            <a:r>
              <a:rPr lang="ru-RU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2008-2023 </a:t>
            </a:r>
            <a:r>
              <a:rPr lang="ru-RU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br>
              <a:rPr lang="ru-RU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55349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77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41459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Основные понятия: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184576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план доходов и расходов муниципального образования на определенный период (финансовый год). 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безвозмездные и безвозвратные поступления денежных средств </a:t>
            </a:r>
          </a:p>
          <a:p>
            <a:pPr algn="l"/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бюджет. 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 в соответствии </a:t>
            </a:r>
          </a:p>
          <a:p>
            <a:pPr algn="l"/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установленными полномочиями по расходным обязательствам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над расходами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над доходами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объёмы денежных средств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в соответствующем финансовом году для исполнения бюджетных обязательств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0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МЕСТНОГО БЮДЖЕТА </a:t>
            </a:r>
            <a:r>
              <a:rPr lang="ru-RU" sz="3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2020-2023 </a:t>
            </a:r>
            <a:r>
              <a:rPr lang="ru-RU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br>
              <a:rPr lang="ru-RU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088152"/>
              </p:ext>
            </p:extLst>
          </p:nvPr>
        </p:nvGraphicFramePr>
        <p:xfrm>
          <a:off x="323527" y="1427699"/>
          <a:ext cx="8640961" cy="5495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333"/>
                <a:gridCol w="502852"/>
                <a:gridCol w="648072"/>
                <a:gridCol w="648072"/>
                <a:gridCol w="648072"/>
                <a:gridCol w="576064"/>
                <a:gridCol w="576064"/>
                <a:gridCol w="720080"/>
                <a:gridCol w="535443"/>
                <a:gridCol w="685573"/>
                <a:gridCol w="703427"/>
                <a:gridCol w="703427"/>
                <a:gridCol w="540482"/>
              </a:tblGrid>
              <a:tr h="157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0871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Раздел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2020 год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2021 </a:t>
                      </a:r>
                      <a:r>
                        <a:rPr lang="ru-RU" sz="1000" dirty="0">
                          <a:effectLst/>
                        </a:rPr>
                        <a:t>год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2022год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2023 </a:t>
                      </a:r>
                      <a:r>
                        <a:rPr lang="ru-RU" sz="1000" dirty="0">
                          <a:effectLst/>
                        </a:rPr>
                        <a:t>год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уд. вес,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Темп роста,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уд. вес,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Темп роста,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уд. вес,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Темп роста,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уд. вес,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</a:tr>
              <a:tr h="314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7=6/3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10=9/6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13=12/10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328" marR="67328" marT="0" marB="0" anchor="ctr"/>
                </a:tc>
              </a:tr>
              <a:tr h="25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Расходов всего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319 698,8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62 244,1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79,55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59 431,4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52 641,9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102,35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Расходы всего без условно утвержден-ных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55 942,3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55 902,5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Общегосударствен-ные вопросы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19 511,3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15 906,5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25,6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16 048,2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15 224,8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-5,1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28,9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267,2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271,6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285,8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-100,0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6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1 926,4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1 070,5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-44,4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747,8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-30,1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790,5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32 587,7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5 963,7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-81,7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10150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17,1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9841,4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-3,0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18,7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225 604,2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70,6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13 814,3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-93,9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12 401,5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-10,2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10 522,1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-15,2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103,5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130,3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25,9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114,3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-12,3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114,3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37 753,3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11,8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23 122,5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-38,8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37,1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16 322,6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-29,4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27,5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11 401,8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-30,1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21,7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1 923,2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1 942,7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2 020,5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2 101,3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19,9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-9,5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17,5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-12,1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Условно утвержденные расходы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1 320,8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2 628,2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735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933056"/>
            <a:ext cx="1944216" cy="1612690"/>
          </a:xfrm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 "Создание условий для эффективного выполнения органами местного самоуправления своих полномочий"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99841" y="2276872"/>
            <a:ext cx="4464497" cy="136815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Получение дополнительного образования муниципальными служащими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73172" y="2576227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latin typeface="Comic Sans MS" pitchFamily="66" charset="0"/>
              </a:rPr>
              <a:t>2</a:t>
            </a:r>
            <a:r>
              <a:rPr lang="ru-RU" sz="4400" i="1" dirty="0" smtClean="0">
                <a:latin typeface="Comic Sans MS" pitchFamily="66" charset="0"/>
              </a:rPr>
              <a:t>0,0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79411" y="50673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- организация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формирования кадрового резерва на муниципальной службе;</a:t>
            </a: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- организация обучения и повышения квалификации кадров органов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151169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 «Оценка и кадастровый учет объектов недвижимости Ефимовского городского поселения»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336591" y="2464324"/>
            <a:ext cx="4395649" cy="13116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Расходы по управлению муниципальным имуществом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735434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Comic Sans MS" pitchFamily="66" charset="0"/>
              </a:rPr>
              <a:t>300,0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41080" y="5949280"/>
            <a:ext cx="45719" cy="5801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p1.zoon.ru/preview/83Z76m4MC9zAJ7VDNxUXrA/1120x700x85/1/3/7/original_57dcf27940c088373b92cfad_5a6b49d6d8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14164"/>
            <a:ext cx="2592288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6240" y="463189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- проведение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кадастрового учета объектов недвижимости и оценки их рыночной стоимости в целях предоставления муниципальных услуг и исполнения муниципальных функций; обеспечение регистрации муниципальных транспортных средств и самоходных машин</a:t>
            </a:r>
          </a:p>
        </p:txBody>
      </p:sp>
    </p:spTree>
    <p:extLst>
      <p:ext uri="{BB962C8B-B14F-4D97-AF65-F5344CB8AC3E}">
        <p14:creationId xmlns:p14="http://schemas.microsoft.com/office/powerpoint/2010/main" val="251609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663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 «Обеспечение мер пожарной безопасности на территории Ефимовского городского поселения»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425150" y="1356691"/>
            <a:ext cx="4704062" cy="88311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Содержание и техническое обслуживание противопожарных средств и систем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8114" y="1413527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Comic Sans MS" pitchFamily="66" charset="0"/>
              </a:rPr>
              <a:t>111,0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453942" y="2280365"/>
            <a:ext cx="4699053" cy="7796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Комплекс мер по противопожарной безопасности территории поселения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8883" y="2280365"/>
            <a:ext cx="17986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Comic Sans MS" pitchFamily="66" charset="0"/>
              </a:rPr>
              <a:t>318,2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491735" y="3940784"/>
            <a:ext cx="4709779" cy="74144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</a:rPr>
              <a:t>Межбюджетные трансферты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45338" y="3926787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Comic Sans MS" pitchFamily="66" charset="0"/>
              </a:rPr>
              <a:t>312,0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3" y="2996952"/>
            <a:ext cx="1877356" cy="152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ятиугольник 14"/>
          <p:cNvSpPr/>
          <p:nvPr/>
        </p:nvSpPr>
        <p:spPr>
          <a:xfrm>
            <a:off x="2504859" y="3112244"/>
            <a:ext cx="4597217" cy="8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пожарного водоема с подъездом в </a:t>
            </a:r>
            <a:r>
              <a:rPr lang="ru-RU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п.Кожаково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 (в рамках 147-ОЗ)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43800" y="312716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Comic Sans MS" pitchFamily="66" charset="0"/>
              </a:rPr>
              <a:t>305,3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https://static.tildacdn.com/tild3733-6566-4863-a634-393339333534/IMG_5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0917"/>
            <a:ext cx="1877356" cy="13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32440" y="6263601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4859" y="4797152"/>
            <a:ext cx="6640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-повышение      уровня пожарной     безопасности     на территории Ефимовского городского поселения</a:t>
            </a:r>
          </a:p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- улучшение   условий для  обеспечения первичных мер пожарной     безопасности      в     населенных   пунктах  муниципального образования;</a:t>
            </a:r>
          </a:p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- восстановление      источников  наружного     противопожарного     водоснабжения      в населенных    пунктах     муниципального образования;</a:t>
            </a:r>
          </a:p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- организация      проведения              противопожарной пропаганды    и     обучения населения мерам пожарной безопасности;</a:t>
            </a:r>
          </a:p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- повышение      уровня       пожарной        безопасности жилищного     фонда    на территории Ефимовского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49746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 «Обеспечение правопорядка и профилактика правонарушений на территории Ефимовского городского поселения»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2339753" y="2533862"/>
            <a:ext cx="4816152" cy="139919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Создание условий для повышения роли населения в обеспечении охраны правопорядка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44308" y="2848738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Comic Sans MS" pitchFamily="66" charset="0"/>
              </a:rPr>
              <a:t>24,0</a:t>
            </a:r>
            <a:endParaRPr lang="ru-RU" dirty="0"/>
          </a:p>
        </p:txBody>
      </p:sp>
      <p:pic>
        <p:nvPicPr>
          <p:cNvPr id="1026" name="Picture 2" descr="http://adm-essentuki.ru/content/news/fa64c47db2a9896899ee4c21b7a8ce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2" y="4077072"/>
            <a:ext cx="2606826" cy="15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49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"Ремонт и содержание автомобильных дорог общего пользования, дворовых территорий, проездов к многоквартирным домам на территории Ефимовского городского поселения"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446123" y="2312875"/>
            <a:ext cx="4709779" cy="122413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Содержание автомобильных дорог общего пользования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5902" y="257100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2 100,0</a:t>
            </a:r>
            <a:endParaRPr lang="ru-RU" sz="4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446124" y="3697631"/>
            <a:ext cx="4709779" cy="122413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Р</a:t>
            </a:r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емонт автомобильных дорог общего пользования местного значения поселения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496" y="3924366"/>
            <a:ext cx="19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1 100,0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402717" y="5076579"/>
            <a:ext cx="4709779" cy="122413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</a:rPr>
              <a:t>Содержание дорог местного значения вне границ населенных пунктов в границах муниципального района  в зимний  период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5303926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1 920,1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03229"/>
            <a:ext cx="1774354" cy="122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2" y="3697631"/>
            <a:ext cx="1727498" cy="114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9" y="2312875"/>
            <a:ext cx="1699667" cy="113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4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"Развитие малого и среднего предпринимательства на территории Ефимовского городского поселения»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907704" y="2312875"/>
            <a:ext cx="5429859" cy="162018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мероприятия по содействию участия субъектов малого и среднего предпринимательства в выставках, ярмарках, конкурсах, проводимых на территории поселения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2778641"/>
            <a:ext cx="19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20,0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074" name="Picture 2" descr="http://msp29.ru/upload/iblock/a5a/a5ae16259296225e5433e244da3b6d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13891"/>
            <a:ext cx="2808313" cy="167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6161" y="53345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- создание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условий для устойчивого функционирования и развития малого и среднего предпринимательства, увеличения его вклада в решение задач социально-экономического развития МО «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Ефимовское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городское поселение»</a:t>
            </a:r>
          </a:p>
        </p:txBody>
      </p:sp>
    </p:spTree>
    <p:extLst>
      <p:ext uri="{BB962C8B-B14F-4D97-AF65-F5344CB8AC3E}">
        <p14:creationId xmlns:p14="http://schemas.microsoft.com/office/powerpoint/2010/main" val="1967410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"Содержание жилищного хозяйства на территории Ефимовского городского поселения "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75958" y="2495964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  1 162,8</a:t>
            </a:r>
            <a:endParaRPr lang="ru-RU" sz="3600" i="1" dirty="0">
              <a:latin typeface="Comic Sans MS" pitchFamily="66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990581" y="2017330"/>
            <a:ext cx="4353219" cy="158417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по договору за отопление пустующих квартир и подвалов в д. Радогощь, текущий ремонт в муниципальных квартирах, обслуживание электростанции в д. Радогощь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96896" y="4248444"/>
            <a:ext cx="200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 1 093,6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2990581" y="3718341"/>
            <a:ext cx="4401531" cy="174722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ежемесячные отчисления Региональному оператору средств бюджетов поселений, как собственников жилых помещений на капитальный ремонт жилых домов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vmr-mo.ru/upload/iblock/1db/Fond-kapremonta-obla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2" y="2107903"/>
            <a:ext cx="2125801" cy="14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k25.ru/upload_files/news/1080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2" y="3718341"/>
            <a:ext cx="2212460" cy="14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48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"Развитие инженерной инфраструктуры Ефимовского городского поселения "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339752" y="1970402"/>
            <a:ext cx="4891944" cy="124257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Покрытие убытков банного хозяйства МУП «</a:t>
            </a:r>
            <a:r>
              <a:rPr lang="ru-RU" b="1" i="1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Ефимовские</a:t>
            </a:r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тепловые сети»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, отопление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пустующих помещений бани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0045" y="3573016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551,5</a:t>
            </a:r>
            <a:endParaRPr lang="ru-RU" sz="4000" i="1" dirty="0">
              <a:latin typeface="Comic Sans MS" pitchFamily="66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332905" y="3477863"/>
            <a:ext cx="4896315" cy="956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газораспределительной сети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0045" y="4901400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620,0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00045" y="2276872"/>
            <a:ext cx="19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600,0</a:t>
            </a:r>
            <a:endParaRPr lang="ru-RU" sz="4000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2339752" y="4765946"/>
            <a:ext cx="4843927" cy="88313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подготовке к отопительному сезону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atribootica.ru/upload/1500_1500/9a/c9/9ac92c63139a4961352a6f4ad6e916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3" y="2276872"/>
            <a:ext cx="20686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5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7020272" y="5143175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"Организация благоустройства, содержание мест общего пользования и зелёного хозяйства на территории Ефимовского городского поселения "</a:t>
            </a:r>
            <a:endParaRPr lang="ru-RU" sz="20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384251" y="1773510"/>
            <a:ext cx="4348566" cy="9156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расходы на уличное освещение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0829" y="5304332"/>
            <a:ext cx="2143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1 503,1</a:t>
            </a:r>
            <a:endParaRPr lang="ru-RU" sz="4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395039" y="2898112"/>
            <a:ext cx="4343320" cy="90097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расходы на озеленение территории поселения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8368" y="4119731"/>
            <a:ext cx="2035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480,7</a:t>
            </a:r>
            <a:endParaRPr lang="ru-RU" sz="4000" i="1" dirty="0">
              <a:latin typeface="Comic Sans MS" pitchFamily="66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403398" y="4088610"/>
            <a:ext cx="4441343" cy="9561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мест захоронений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4413" y="2994655"/>
            <a:ext cx="19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200,0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39" y="5247040"/>
            <a:ext cx="44580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77781" y="1981284"/>
            <a:ext cx="2197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5 306,2</a:t>
            </a:r>
            <a:endParaRPr lang="ru-RU" sz="4000" dirty="0"/>
          </a:p>
        </p:txBody>
      </p:sp>
      <p:pic>
        <p:nvPicPr>
          <p:cNvPr id="4098" name="Picture 2" descr="http://vlg-media.ru/wp-content/uploads/2019/11/Grigorenko-2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0" y="1704101"/>
            <a:ext cx="1935832" cy="12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media/DG3FtsXWsAAEHLp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9" y="3049207"/>
            <a:ext cx="1952533" cy="12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-fotki.yandex.ru/get/6840/242548399.f/0_108515_92c37294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7" y="4368351"/>
            <a:ext cx="2007839" cy="128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gorodsharypovo.ru/data/uploads/2019/07/04/31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4" y="5716147"/>
            <a:ext cx="2028673" cy="10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1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556376" cy="936103"/>
          </a:xfrm>
        </p:spPr>
        <p:txBody>
          <a:bodyPr/>
          <a:lstStyle/>
          <a:p>
            <a:pPr algn="l"/>
            <a:r>
              <a:rPr lang="ru-RU" sz="4300" i="1" dirty="0">
                <a:solidFill>
                  <a:srgbClr val="DEF5FA">
                    <a:lumMod val="50000"/>
                  </a:srgbClr>
                </a:solidFill>
              </a:rPr>
              <a:t>Основные понятия: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640960" cy="41764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обязательные, безвозмездные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безвозвратные платежи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пользу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соответствии с бюджетным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налоговым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доходы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государственной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собственности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от деятельности с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ней; от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имущества;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платежи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штрафные санкции и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</a:p>
          <a:p>
            <a:pPr algn="l"/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(от лат. </a:t>
            </a:r>
            <a:r>
              <a:rPr lang="ru-RU" sz="19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помощь, поддержка)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выплаты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за счёт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или местного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а также выплаты из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фондов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юридических и физических лиц,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органов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 других государств</a:t>
            </a:r>
          </a:p>
          <a:p>
            <a:pPr algn="l"/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(от лат. </a:t>
            </a:r>
            <a:r>
              <a:rPr lang="ru-RU" sz="19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дар, пожертвование)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трансферты,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на безвозмездной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безвозвратной основе без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направлений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условий их использования</a:t>
            </a:r>
          </a:p>
          <a:p>
            <a:pPr algn="l"/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(от лат. </a:t>
            </a:r>
            <a:r>
              <a:rPr lang="ru-RU" sz="19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«приходить на помощь»)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межбюджетный трансферт,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предоставляемый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финансового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расходных обязательств по</a:t>
            </a:r>
          </a:p>
          <a:p>
            <a:pPr algn="l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переданным полномочиям. Имеет конкретные цели;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дотации (которая не имеет цели в принципе)...</a:t>
            </a:r>
          </a:p>
        </p:txBody>
      </p:sp>
    </p:spTree>
    <p:extLst>
      <p:ext uri="{BB962C8B-B14F-4D97-AF65-F5344CB8AC3E}">
        <p14:creationId xmlns:p14="http://schemas.microsoft.com/office/powerpoint/2010/main" val="149691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«Развитие культуры, физической культуры и спорта на территории Ефимовского городского поселения» </a:t>
            </a:r>
            <a:endParaRPr lang="ru-RU" sz="20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367878" y="1611402"/>
            <a:ext cx="5328592" cy="105004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В</a:t>
            </a:r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ыполнение муниципального задания по оказанию муниципальных услуг МБУ «ЕКДЦ»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6599" y="1782481"/>
            <a:ext cx="238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14 241,8</a:t>
            </a:r>
            <a:endParaRPr lang="ru-RU" sz="4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394414" y="2765702"/>
            <a:ext cx="5319358" cy="94829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О</a:t>
            </a:r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беспечение стимулирующих выплат работникам культуры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3992" y="3867145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229,0</a:t>
            </a:r>
            <a:endParaRPr lang="ru-RU" sz="4000" i="1" dirty="0">
              <a:latin typeface="Comic Sans MS" pitchFamily="66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394414" y="3867145"/>
            <a:ext cx="5341232" cy="8974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46599" y="2885908"/>
            <a:ext cx="2094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7 405,4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0460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"Развитие части территории Ефимовского городского поселения "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043608" y="1800463"/>
            <a:ext cx="5832648" cy="2304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Софинансирование мероприятий в рамках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областного закона №147-оз "О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области»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94480" y="2536825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3 138,6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6146" name="Picture 2" descr="https://vishera.online/images/news/5c77eae28dcd1-03novem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55" y="4199297"/>
            <a:ext cx="2648613" cy="17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50816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- привлечение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граждан сельских населенных пунктов к активным формам непосредственного участия в осуществлении местного самоуправления;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- создание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комфортных условий жизнедеятельности в сельской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40259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868144" y="5373216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"Развитие части территории административного центра п. Ефимовский»</a:t>
            </a:r>
            <a:endParaRPr lang="ru-RU" sz="24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43608" y="1608260"/>
            <a:ext cx="6264696" cy="240520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Софинансирование мероприятий в рамках Областного закона №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3-оз "О содействии участию населения в осуществлении местного самоуправления в иных формах на территориях административных центров муниципальных образований Ленинградской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области«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</a:rPr>
              <a:t>(ремонт автомобильной дороги в 2021 году 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2429430"/>
            <a:ext cx="19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1 115,0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5122" name="Picture 2" descr="https://pbs.twimg.com/media/CnhCgzrWIAA0-6k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90786"/>
            <a:ext cx="3025068" cy="20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0990" y="426665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привлечение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граждан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административного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центра к активным формам непосредственного участия населения в осуществлении местного самоуправления;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-улучшение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условий жизнедеятельности на территории административного центра;</a:t>
            </a:r>
          </a:p>
        </p:txBody>
      </p:sp>
    </p:spTree>
    <p:extLst>
      <p:ext uri="{BB962C8B-B14F-4D97-AF65-F5344CB8AC3E}">
        <p14:creationId xmlns:p14="http://schemas.microsoft.com/office/powerpoint/2010/main" val="86477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7020272" y="5490865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Подпрограмма «Борьба с борщевиком Сосновского на территории Ефимовского городского поселения»</a:t>
            </a:r>
            <a:endParaRPr lang="ru-RU" sz="20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63688" y="2060848"/>
            <a:ext cx="5224926" cy="152346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Мероприятия по борьбе с борщевиком и экспертиза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8655" y="2468639"/>
            <a:ext cx="19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183,7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5122" name="Picture 2" descr="https://pbs.twimg.com/media/Di3PdZpW0AAtWaA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29" y="3861048"/>
            <a:ext cx="3809966" cy="25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9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7020272" y="5490865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Непрограммные расходы </a:t>
            </a:r>
            <a:endParaRPr lang="ru-RU" sz="20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700808"/>
            <a:ext cx="1077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Comic Sans MS" pitchFamily="66" charset="0"/>
              </a:rPr>
              <a:t>17 868,1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2807322"/>
            <a:ext cx="19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Comic Sans MS" pitchFamily="66" charset="0"/>
              </a:rPr>
              <a:t>44 376,0</a:t>
            </a:r>
            <a:endParaRPr lang="ru-RU" sz="20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15633939"/>
              </p:ext>
            </p:extLst>
          </p:nvPr>
        </p:nvGraphicFramePr>
        <p:xfrm>
          <a:off x="899592" y="1196752"/>
          <a:ext cx="72728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161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7020272" y="5490865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/>
                </a:solidFill>
                <a:latin typeface="Arial Black" pitchFamily="34" charset="0"/>
                <a:cs typeface="Times New Roman" pitchFamily="18" charset="0"/>
              </a:rPr>
              <a:t>Непрограммные расходы </a:t>
            </a:r>
            <a:endParaRPr lang="ru-RU" sz="2000" i="1" dirty="0">
              <a:solidFill>
                <a:schemeClr val="accent5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6462" y="1054477"/>
            <a:ext cx="216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14 907,6</a:t>
            </a:r>
            <a:endParaRPr lang="ru-RU" sz="36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115616" y="1052736"/>
            <a:ext cx="5411389" cy="64807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органов местного самоуправлен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 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135073" y="1844884"/>
            <a:ext cx="5411389" cy="6884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Текущие расходы на содержание 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депутатов Ефимовского городского поселения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132939" y="2657457"/>
            <a:ext cx="5411389" cy="5676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Субвенция областного бюджета, выделена на осуществление первичного воинского учета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1753" y="1866266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  232,0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98197" y="2658149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  271,6</a:t>
            </a:r>
            <a:endParaRPr lang="ru-RU" sz="36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1102503" y="3429000"/>
            <a:ext cx="5411389" cy="64807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согласно заключенных соглашений  на передачу полномочий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Бокситогорскому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району 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11752" y="3476804"/>
            <a:ext cx="2367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  1 063,3</a:t>
            </a:r>
            <a:endParaRPr lang="ru-RU" sz="36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164043" y="4294759"/>
            <a:ext cx="5411389" cy="5760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11103" y="4259625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200,0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98197" y="5050050"/>
            <a:ext cx="2280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Comic Sans MS" pitchFamily="66" charset="0"/>
              </a:rPr>
              <a:t> 1 193,6</a:t>
            </a:r>
            <a:endParaRPr lang="ru-RU" sz="3600" i="1" dirty="0">
              <a:latin typeface="Comic Sans MS" pitchFamily="66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1135191" y="5085184"/>
            <a:ext cx="5411389" cy="5760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непрограммные расходы </a:t>
            </a:r>
          </a:p>
        </p:txBody>
      </p:sp>
    </p:spTree>
    <p:extLst>
      <p:ext uri="{BB962C8B-B14F-4D97-AF65-F5344CB8AC3E}">
        <p14:creationId xmlns:p14="http://schemas.microsoft.com/office/powerpoint/2010/main" val="898071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7"/>
          <p:cNvSpPr txBox="1">
            <a:spLocks/>
          </p:cNvSpPr>
          <p:nvPr/>
        </p:nvSpPr>
        <p:spPr>
          <a:xfrm>
            <a:off x="899592" y="2420888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7020272" y="5490865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2391"/>
            <a:ext cx="2158479" cy="24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800200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5198"/>
            <a:ext cx="1512168" cy="190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34888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2">
                    <a:lumMod val="10000"/>
                  </a:schemeClr>
                </a:solidFill>
              </a:rPr>
              <a:t>Информация подготовлена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</a:rPr>
              <a:t>финансово- экономическим сектором администрации Ефимовского городского поселения 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3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77724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>
                <a:solidFill>
                  <a:srgbClr val="DEF5FA">
                    <a:lumMod val="50000"/>
                  </a:srgbClr>
                </a:solidFill>
              </a:rPr>
              <a:t>Основные понятия: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640960" cy="410445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финансовый год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период-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</a:p>
          <a:p>
            <a:pPr algn="l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год-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</a:t>
            </a:r>
          </a:p>
        </p:txBody>
      </p:sp>
    </p:spTree>
    <p:extLst>
      <p:ext uri="{BB962C8B-B14F-4D97-AF65-F5344CB8AC3E}">
        <p14:creationId xmlns:p14="http://schemas.microsoft.com/office/powerpoint/2010/main" val="419040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Бюджетный кодекс РФ</a:t>
            </a:r>
          </a:p>
          <a:p>
            <a:pPr algn="just">
              <a:lnSpc>
                <a:spcPct val="200000"/>
              </a:lnSpc>
            </a:pPr>
            <a:r>
              <a:rPr lang="ru-RU" dirty="0" smtClean="0"/>
              <a:t>Основные направления бюджетной и налоговой политики в 2021 году и плановом периоде 2022-2023 годов </a:t>
            </a:r>
          </a:p>
          <a:p>
            <a:pPr algn="just">
              <a:lnSpc>
                <a:spcPct val="200000"/>
              </a:lnSpc>
            </a:pPr>
            <a:r>
              <a:rPr lang="ru-RU" dirty="0" smtClean="0"/>
              <a:t>Прогноз социально-экономического развития Ефимовского городского поселения на 2021-2026 годы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составления проекта бюджета</a:t>
            </a:r>
            <a:r>
              <a:rPr lang="ru-RU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279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6480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Бюджет сформирован на 3 года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90059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u="sng" dirty="0" smtClean="0">
                <a:solidFill>
                  <a:srgbClr val="0070C0"/>
                </a:solidFill>
              </a:rPr>
              <a:t>Особенности формирования бюджета </a:t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Ефимовского городского поселения </a:t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endParaRPr lang="ru-RU" sz="2800" u="sng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132856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2021 год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55154" y="2132856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2022 год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6507" y="2132856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2023 год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642" y="3478606"/>
            <a:ext cx="8314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расходах бюджета учтен объем условно утверждаемых расходов в соответствии с требованиями статьи 184.1 Бюджетного Кодекса Российской Федерации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8545985"/>
              </p:ext>
            </p:extLst>
          </p:nvPr>
        </p:nvGraphicFramePr>
        <p:xfrm>
          <a:off x="-149493" y="37170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59832" y="5589239"/>
            <a:ext cx="244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2,5 % от общего </a:t>
            </a:r>
          </a:p>
          <a:p>
            <a:r>
              <a:rPr lang="ru-RU" dirty="0" smtClean="0"/>
              <a:t>объема расходов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0852580"/>
              </p:ext>
            </p:extLst>
          </p:nvPr>
        </p:nvGraphicFramePr>
        <p:xfrm>
          <a:off x="3707904" y="38804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04248" y="5577919"/>
            <a:ext cx="244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5 % от общего </a:t>
            </a:r>
          </a:p>
          <a:p>
            <a:r>
              <a:rPr lang="ru-RU" dirty="0" smtClean="0"/>
              <a:t>объема расходов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16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280211"/>
              </p:ext>
            </p:extLst>
          </p:nvPr>
        </p:nvGraphicFramePr>
        <p:xfrm>
          <a:off x="467544" y="134076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</a:t>
            </a:r>
            <a:r>
              <a:rPr lang="ru-RU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8052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планируется равный нулю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54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665795"/>
            <a:ext cx="4608512" cy="4320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4" y="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Ефимовского городского поселения</a:t>
            </a:r>
            <a:endParaRPr lang="ru-RU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554957"/>
              </p:ext>
            </p:extLst>
          </p:nvPr>
        </p:nvGraphicFramePr>
        <p:xfrm>
          <a:off x="323528" y="2060848"/>
          <a:ext cx="48965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166579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2021год </a:t>
            </a:r>
          </a:p>
          <a:p>
            <a:r>
              <a:rPr lang="ru-RU" sz="1400" b="1" dirty="0" smtClean="0"/>
              <a:t>общая сумма доходов 62 244,1 </a:t>
            </a:r>
            <a:r>
              <a:rPr lang="ru-RU" sz="1400" b="1" dirty="0" err="1" smtClean="0"/>
              <a:t>тыс.руб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1665795"/>
            <a:ext cx="3600400" cy="22672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4085456"/>
            <a:ext cx="3600400" cy="22672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558413"/>
              </p:ext>
            </p:extLst>
          </p:nvPr>
        </p:nvGraphicFramePr>
        <p:xfrm>
          <a:off x="5202070" y="1961941"/>
          <a:ext cx="3348372" cy="230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817896"/>
              </p:ext>
            </p:extLst>
          </p:nvPr>
        </p:nvGraphicFramePr>
        <p:xfrm>
          <a:off x="5076056" y="4409563"/>
          <a:ext cx="3348372" cy="230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84068" y="1711960"/>
            <a:ext cx="3384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2022 год </a:t>
            </a:r>
          </a:p>
          <a:p>
            <a:r>
              <a:rPr lang="ru-RU" sz="1200" b="1" dirty="0" smtClean="0"/>
              <a:t>общая сумма доходов  59 431,4 </a:t>
            </a:r>
            <a:r>
              <a:rPr lang="ru-RU" sz="1200" b="1" dirty="0" err="1" smtClean="0"/>
              <a:t>тыс.руб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84068" y="4149080"/>
            <a:ext cx="3384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2023 год </a:t>
            </a:r>
          </a:p>
          <a:p>
            <a:r>
              <a:rPr lang="ru-RU" sz="1200" b="1" dirty="0" smtClean="0"/>
              <a:t>общая сумма доходов  52 641,9 </a:t>
            </a:r>
            <a:r>
              <a:rPr lang="ru-RU" sz="1200" b="1" dirty="0" err="1" smtClean="0"/>
              <a:t>тыс.руб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77239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81732" cy="9087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 в доходной части бюджета </a:t>
            </a:r>
            <a:endParaRPr lang="ru-RU" sz="32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203101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Налог на доходы физических лиц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5585146"/>
              </p:ext>
            </p:extLst>
          </p:nvPr>
        </p:nvGraphicFramePr>
        <p:xfrm>
          <a:off x="1918378" y="1654064"/>
          <a:ext cx="6840760" cy="40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7"/>
          <p:cNvSpPr txBox="1">
            <a:spLocks/>
          </p:cNvSpPr>
          <p:nvPr/>
        </p:nvSpPr>
        <p:spPr>
          <a:xfrm>
            <a:off x="904461" y="1683175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Годы</a:t>
            </a:r>
            <a:endParaRPr lang="ru-RU" sz="1600" b="1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7524328" y="4929110"/>
            <a:ext cx="1287760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b="1" dirty="0" smtClean="0"/>
              <a:t>Тыс. руб.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8688" y="5667826"/>
            <a:ext cx="5832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 на доходы физических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 (за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исключением налога на доходы физических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 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отношении доходов в виде процентов, полученных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вкладам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(остаткам на счетах) в банках,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находящихся на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территории Российской Федерации) (13%)</a:t>
            </a:r>
          </a:p>
        </p:txBody>
      </p:sp>
    </p:spTree>
    <p:extLst>
      <p:ext uri="{BB962C8B-B14F-4D97-AF65-F5344CB8AC3E}">
        <p14:creationId xmlns:p14="http://schemas.microsoft.com/office/powerpoint/2010/main" val="488081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2583</TotalTime>
  <Words>1773</Words>
  <Application>Microsoft Office PowerPoint</Application>
  <PresentationFormat>Экран (4:3)</PresentationFormat>
  <Paragraphs>412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Открытая</vt:lpstr>
      <vt:lpstr>Презентация PowerPoint</vt:lpstr>
      <vt:lpstr>Основные понятия:</vt:lpstr>
      <vt:lpstr>Основные понятия:</vt:lpstr>
      <vt:lpstr>Основные понятия:</vt:lpstr>
      <vt:lpstr> Основа составления проекта бюджета:</vt:lpstr>
      <vt:lpstr> Особенности формирования бюджета  Ефимовского городского поселения  </vt:lpstr>
      <vt:lpstr> Основные параметры бюджета:</vt:lpstr>
      <vt:lpstr> Доходы бюджета Ефимовского городского поселения</vt:lpstr>
      <vt:lpstr> Налоговые поступления в доходной части бюджета </vt:lpstr>
      <vt:lpstr> Налоговые поступления в доходной части бюджета </vt:lpstr>
      <vt:lpstr> Налоговые поступления в доходной части бюджета </vt:lpstr>
      <vt:lpstr> Налоговые поступления в доходной части бюджета </vt:lpstr>
      <vt:lpstr> Налоговые поступления в доходной части бюджета </vt:lpstr>
      <vt:lpstr> Неналоговые поступления в доходной части бюджета </vt:lpstr>
      <vt:lpstr> Неналоговые поступления в доходной части бюджета </vt:lpstr>
      <vt:lpstr> Неналоговые поступления в доходной части бюджета </vt:lpstr>
      <vt:lpstr> Неналоговые поступления в доходной части бюджета </vt:lpstr>
      <vt:lpstr> Безвозмездные поступления в доходной части бюджета </vt:lpstr>
      <vt:lpstr> Структура поступлений собственных доходов и безвозмездных поступлений в бюджете Ефимовского городского поселения  в период 2008-2023 гг. </vt:lpstr>
      <vt:lpstr> СТРУКТУРА РАСХОДОВ МЕСТНОГО БЮДЖЕТА НА 2020-2023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Ефимовского городского поселения на 2020 год и плановы й период 2021-2022 годов</dc:title>
  <dc:creator>Елена</dc:creator>
  <cp:lastModifiedBy>Пользователь Windows</cp:lastModifiedBy>
  <cp:revision>82</cp:revision>
  <cp:lastPrinted>2018-12-14T11:49:31Z</cp:lastPrinted>
  <dcterms:created xsi:type="dcterms:W3CDTF">2016-12-13T18:57:34Z</dcterms:created>
  <dcterms:modified xsi:type="dcterms:W3CDTF">2021-03-02T06:56:06Z</dcterms:modified>
</cp:coreProperties>
</file>