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319" r:id="rId3"/>
    <p:sldId id="387" r:id="rId4"/>
    <p:sldId id="329" r:id="rId5"/>
    <p:sldId id="388" r:id="rId6"/>
    <p:sldId id="265" r:id="rId7"/>
    <p:sldId id="268" r:id="rId8"/>
    <p:sldId id="333" r:id="rId9"/>
    <p:sldId id="389" r:id="rId10"/>
    <p:sldId id="334" r:id="rId11"/>
    <p:sldId id="276" r:id="rId12"/>
    <p:sldId id="385" r:id="rId13"/>
    <p:sldId id="384" r:id="rId14"/>
    <p:sldId id="390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6E9757-1BAA-4B74-97B1-0934877527F6}">
          <p14:sldIdLst>
            <p14:sldId id="256"/>
            <p14:sldId id="319"/>
            <p14:sldId id="387"/>
          </p14:sldIdLst>
        </p14:section>
        <p14:section name="Раздел без заголовка" id="{B01B515C-C337-4265-AB2F-16C2B89A5CC8}">
          <p14:sldIdLst>
            <p14:sldId id="329"/>
            <p14:sldId id="388"/>
            <p14:sldId id="265"/>
            <p14:sldId id="268"/>
            <p14:sldId id="333"/>
            <p14:sldId id="389"/>
            <p14:sldId id="334"/>
            <p14:sldId id="276"/>
            <p14:sldId id="385"/>
            <p14:sldId id="384"/>
            <p14:sldId id="3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6" autoAdjust="0"/>
    <p:restoredTop sz="96459" autoAdjust="0"/>
  </p:normalViewPr>
  <p:slideViewPr>
    <p:cSldViewPr>
      <p:cViewPr>
        <p:scale>
          <a:sx n="100" d="100"/>
          <a:sy n="100" d="100"/>
        </p:scale>
        <p:origin x="-1944" y="-9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4664252991497"/>
          <c:y val="0"/>
          <c:w val="0.73133336492023748"/>
          <c:h val="0.866481982771145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1"/>
            <c:bubble3D val="0"/>
            <c:explosion val="22"/>
            <c:extLst xmlns:c16r2="http://schemas.microsoft.com/office/drawing/2015/06/chart">
              <c:ext xmlns:c16="http://schemas.microsoft.com/office/drawing/2014/chart" uri="{C3380CC4-5D6E-409C-BE32-E72D297353CC}">
                <c16:uniqueId val="{00000000-DDB8-4850-A965-69FA9E64822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поступления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9.4399999999999998E-2</c:v>
                </c:pt>
                <c:pt idx="1">
                  <c:v>0.90559999999999996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B8-4850-A965-69FA9E648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"/>
          <c:y val="0.67018167853144517"/>
          <c:w val="0.76225354045628912"/>
          <c:h val="0.29582557066308873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9811463505568269E-2"/>
          <c:w val="0.98383281487242158"/>
          <c:h val="0.648278274624323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5"/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7.4081276139957142</c:v>
                </c:pt>
                <c:pt idx="1">
                  <c:v>0.10629540843505955</c:v>
                </c:pt>
                <c:pt idx="2">
                  <c:v>0.64478560984732569</c:v>
                </c:pt>
                <c:pt idx="3">
                  <c:v>10.815460403277907</c:v>
                </c:pt>
                <c:pt idx="4">
                  <c:v>71.288799063778669</c:v>
                </c:pt>
                <c:pt idx="5">
                  <c:v>9.0693254332573918</c:v>
                </c:pt>
                <c:pt idx="6">
                  <c:v>0.62806737166626991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36-4344-A554-EC78289EFE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282326,4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20915.099999999999</c:v>
                </c:pt>
                <c:pt idx="1">
                  <c:v>300.10000000000002</c:v>
                </c:pt>
                <c:pt idx="2">
                  <c:v>1820.4</c:v>
                </c:pt>
                <c:pt idx="3">
                  <c:v>30534.9</c:v>
                </c:pt>
                <c:pt idx="4">
                  <c:v>201267.1</c:v>
                </c:pt>
                <c:pt idx="5">
                  <c:v>25605.1</c:v>
                </c:pt>
                <c:pt idx="6">
                  <c:v>1773.2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B2-4EC0-9278-335417B9F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6657099828414126"/>
          <c:y val="0.67308631018415799"/>
          <c:w val="0.6851413254868427"/>
          <c:h val="0.2984812674647809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24646.7</c:v>
                </c:pt>
                <c:pt idx="1">
                  <c:v>4914.5</c:v>
                </c:pt>
                <c:pt idx="2">
                  <c:v>256359.3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21-4FF4-AD5E-DF8E3952C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4375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1180544619422573"/>
          <c:y val="0.17217544291338582"/>
          <c:w val="0.49513910761154856"/>
          <c:h val="0.742708661417322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13"/>
          <c:dPt>
            <c:idx val="0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913-4DA3-9BDF-1290EC52F498}"/>
              </c:ext>
            </c:extLst>
          </c:dPt>
          <c:dPt>
            <c:idx val="1"/>
            <c:bubble3D val="0"/>
            <c:explosion val="5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13-4DA3-9BDF-1290EC52F498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13-4DA3-9BDF-1290EC52F4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Акцизы </c:v>
                </c:pt>
                <c:pt idx="1">
                  <c:v>НДФЛ 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0.29949999999999999</c:v>
                </c:pt>
                <c:pt idx="1">
                  <c:v>0.51600000000000001</c:v>
                </c:pt>
                <c:pt idx="2">
                  <c:v>0.14299999999999999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13-4DA3-9BDF-1290EC52F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131233595800524"/>
          <c:y val="0.85074704724409445"/>
          <c:w val="0.60820849737532812"/>
          <c:h val="0.130502952755905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831415875270469"/>
          <c:y val="3.00471915124534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3933441694549593"/>
          <c:y val="0.14717746748848715"/>
          <c:w val="0.49805242202818661"/>
          <c:h val="0.608169996986677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AEA-4065-A201-F3E1E96B3F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AEA-4065-A201-F3E1E96B3F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AEA-4065-A201-F3E1E96B3F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Доходы от использования имущества, находящегося в государственной и муниципальной собственности  </c:v>
                </c:pt>
                <c:pt idx="1">
                  <c:v>Доходы от продажи материальных и нематериальных активов  </c:v>
                </c:pt>
                <c:pt idx="2">
                  <c:v>Прочие неналоговые доходы 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0.53766258070553008</c:v>
                </c:pt>
                <c:pt idx="1">
                  <c:v>3.766258070553008E-2</c:v>
                </c:pt>
                <c:pt idx="2">
                  <c:v>0.42469823149621033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AEA-4065-A201-F3E1E96B3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97900262467191"/>
          <c:y val="0.7498941355267007"/>
          <c:w val="0.74362516404199486"/>
          <c:h val="0.231355887277354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Безвозмездные</a:t>
            </a:r>
            <a:r>
              <a:rPr lang="ru-RU" baseline="0" dirty="0"/>
              <a:t> поступления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100036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6-4789-90E0-2FFD88F550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 ЛО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91144.3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6-4789-90E0-2FFD88F5504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Бюджет БМР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62617.599999999999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696-4789-90E0-2FFD88F55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359872"/>
        <c:axId val="301361408"/>
      </c:barChart>
      <c:catAx>
        <c:axId val="30135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1361408"/>
        <c:crosses val="autoZero"/>
        <c:auto val="1"/>
        <c:lblAlgn val="ctr"/>
        <c:lblOffset val="100"/>
        <c:noMultiLvlLbl val="0"/>
      </c:catAx>
      <c:valAx>
        <c:axId val="30136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135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расходов</a:t>
            </a:r>
            <a:endParaRPr lang="ru-RU" dirty="0"/>
          </a:p>
        </c:rich>
      </c:tx>
      <c:layout>
        <c:manualLayout>
          <c:xMode val="edge"/>
          <c:yMode val="edge"/>
          <c:x val="0.26481493886300217"/>
          <c:y val="1.202242418772905E-2"/>
        </c:manualLayout>
      </c:layout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54043559430216"/>
          <c:y val="0.23462092129004083"/>
          <c:w val="0.83695956440569785"/>
          <c:h val="0.667332896192520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4"/>
          <c:dPt>
            <c:idx val="1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3175"/>
            </c:spPr>
          </c:dPt>
          <c:dPt>
            <c:idx val="4"/>
            <c:bubble3D val="0"/>
            <c:explosion val="71"/>
          </c:dPt>
          <c:dLbls>
            <c:dLbl>
              <c:idx val="0"/>
              <c:layout>
                <c:manualLayout>
                  <c:x val="-0.5701690825202429"/>
                  <c:y val="0.58509099492028915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9366039938917462"/>
                  <c:y val="-6.812707039713128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020217797151079"/>
                  <c:y val="0.4969268664261340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734907450370439"/>
                  <c:y val="8.014949458486032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143517278036645"/>
                  <c:y val="-0.64921090613736865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21448583599643611"/>
                  <c:y val="-0.30456807942246927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30036531888613682"/>
                  <c:y val="0.1282391913357765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35965502743703859"/>
                  <c:y val="-0.1417263948694226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1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 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20915.2</c:v>
                </c:pt>
                <c:pt idx="1">
                  <c:v>300.10000000000002</c:v>
                </c:pt>
                <c:pt idx="2">
                  <c:v>1820.5</c:v>
                </c:pt>
                <c:pt idx="3">
                  <c:v>30534.9</c:v>
                </c:pt>
                <c:pt idx="4">
                  <c:v>201267.1</c:v>
                </c:pt>
                <c:pt idx="5">
                  <c:v>91.5</c:v>
                </c:pt>
                <c:pt idx="6">
                  <c:v>25605.1</c:v>
                </c:pt>
                <c:pt idx="7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21-4FF4-AD5E-DF8E3952C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98E1B-DBDD-43AB-8F92-E6D686E2356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29EC5C9-F638-4ABF-B74F-E550087DF522}">
      <dgm:prSet phldrT="[Текст]" custT="1"/>
      <dgm:spPr>
        <a:xfrm>
          <a:off x="0" y="0"/>
          <a:ext cx="3093187" cy="231659"/>
        </a:xfrm>
        <a:prstGeom prst="roundRect">
          <a:avLst/>
        </a:prstGeom>
        <a:solidFill>
          <a:srgbClr val="FF339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altLang="ru-RU" sz="1600" b="1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НАЛОГОВЫЕ ДОХОДЫ</a:t>
          </a:r>
          <a:endParaRPr lang="ru-RU" sz="1600" b="1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3C07C813-24A4-400A-AE8A-83090CC3A2DB}" type="parTrans" cxnId="{393670C6-3FD4-46AC-A8C9-B96EF806E43C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33D4DC16-FFFD-4374-8D72-8D9CA9BC8684}" type="sibTrans" cxnId="{393670C6-3FD4-46AC-A8C9-B96EF806E43C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70B5821D-D5B1-4602-9FA7-6174D7940FAE}">
      <dgm:prSet phldrT="[Текст]" custT="1"/>
      <dgm:spPr>
        <a:xfrm>
          <a:off x="0" y="229929"/>
          <a:ext cx="3093187" cy="4686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altLang="ru-RU" sz="1400" i="1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Поступления от уплаты налогов, предусмотренных Налоговым кодексом РФ (налоги на прибыль, налоги на имущество, государственная пошлина)</a:t>
          </a:r>
          <a:endParaRPr lang="ru-RU" sz="1400" i="1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EF528AC9-68B9-4247-B2FD-D28C3F0341AB}" type="parTrans" cxnId="{87107ACD-862A-460A-B009-F54957C47997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6E090440-36BF-4A5B-8562-31C43855AB03}" type="sibTrans" cxnId="{87107ACD-862A-460A-B009-F54957C47997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A836E9CB-7483-4FE0-982F-B0B3642EADCF}">
      <dgm:prSet phldrT="[Текст]" custT="1"/>
      <dgm:spPr>
        <a:xfrm>
          <a:off x="0" y="664911"/>
          <a:ext cx="3093187" cy="231659"/>
        </a:xfrm>
        <a:prstGeom prst="roundRect">
          <a:avLst/>
        </a:prstGeom>
        <a:solidFill>
          <a:srgbClr val="00999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altLang="ru-RU" sz="1600" b="1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НЕНАЛОГОВЫЕ ДОХОДЫ</a:t>
          </a:r>
          <a:endParaRPr lang="ru-RU" sz="1600" b="1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EEAB2FD2-81DE-4707-B614-84C613254B6C}" type="parTrans" cxnId="{ADDD04C4-9621-4601-80D2-855DE9600933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89B0C32B-73C1-490B-A20A-58810C703893}" type="sibTrans" cxnId="{ADDD04C4-9621-4601-80D2-855DE9600933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4D7E3D54-9AE0-467F-BCA2-C441534D7CB5}">
      <dgm:prSet phldrT="[Текст]" custT="1"/>
      <dgm:spPr>
        <a:xfrm>
          <a:off x="0" y="909406"/>
          <a:ext cx="3093187" cy="42228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400" i="1" u="none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Платежи в виде штрафов, санкций за нарушение законодательства, платежи за пользование имуществом государства, средства самообложения граждан</a:t>
          </a:r>
          <a:endParaRPr lang="ru-RU" sz="1400" i="1" u="none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8E7375CA-7E0E-4601-BF7D-B55BAEAB50AF}" type="parTrans" cxnId="{2DBEE7A2-C200-4386-BEF9-C72EB9C4416C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3CDA02BA-40EA-4359-8DD6-089251BC5EA0}" type="sibTrans" cxnId="{2DBEE7A2-C200-4386-BEF9-C72EB9C4416C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F6A8DBCC-2AFF-4ADF-81C4-C5FAB9C18172}">
      <dgm:prSet phldrT="[Текст]" custT="1"/>
      <dgm:spPr>
        <a:xfrm>
          <a:off x="0" y="1367941"/>
          <a:ext cx="3093187" cy="231659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altLang="ru-RU" sz="1600" b="1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БЕЗВОЗМЕЗДНЫЕ ПОСТУПЛЕНИЯ</a:t>
          </a:r>
          <a:endParaRPr lang="ru-RU" sz="1600" b="1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931B6B3C-3D95-43A6-ACC2-F494B0F553FD}" type="parTrans" cxnId="{FCD92B52-2C56-45A0-9743-72E98068EC98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320C16D7-A00F-4C3B-A3CE-869FBF302A30}" type="sibTrans" cxnId="{FCD92B52-2C56-45A0-9743-72E98068EC98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A860CF8E-0754-4AEE-8AD8-FBDAEE6261B2}">
      <dgm:prSet custT="1"/>
      <dgm:spPr>
        <a:xfrm>
          <a:off x="0" y="1599601"/>
          <a:ext cx="3093187" cy="685345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400" i="1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Средства, которые поступают в бюджет из других бюджетов бюджетной системы РФ, а также безвозмездные перечисления от физических и юридических лиц</a:t>
          </a:r>
          <a:endParaRPr lang="ru-RU" sz="1400" i="1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gm:t>
    </dgm:pt>
    <dgm:pt modelId="{B2DA98A5-949C-4754-927E-E3D29EA5D725}" type="parTrans" cxnId="{29B8C33A-4417-4C46-ADBC-4771CEA0CBDA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36BE8B28-9283-4D8A-B726-EFDFCFA27A44}" type="sibTrans" cxnId="{29B8C33A-4417-4C46-ADBC-4771CEA0CBDA}">
      <dgm:prSet/>
      <dgm:spPr/>
      <dgm:t>
        <a:bodyPr/>
        <a:lstStyle/>
        <a:p>
          <a:endParaRPr lang="ru-RU" sz="100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FDC4CA4F-CDC5-44F2-9773-A2B938303B0F}" type="pres">
      <dgm:prSet presAssocID="{D3098E1B-DBDD-43AB-8F92-E6D686E235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1B49D5-C6C4-4036-B572-401A3D29BF62}" type="pres">
      <dgm:prSet presAssocID="{329EC5C9-F638-4ABF-B74F-E550087DF522}" presName="parentText" presStyleLbl="node1" presStyleIdx="0" presStyleCnt="3" custLinFactNeighborX="-556" custLinFactNeighborY="-186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A7F4A-2F59-4BFC-937C-FD248216A3A3}" type="pres">
      <dgm:prSet presAssocID="{329EC5C9-F638-4ABF-B74F-E550087DF522}" presName="childText" presStyleLbl="revTx" presStyleIdx="0" presStyleCnt="3" custScaleY="110982" custLinFactNeighborX="698" custLinFactNeighborY="-6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6A47B-858C-4502-A84B-3CD5EE2822B5}" type="pres">
      <dgm:prSet presAssocID="{A836E9CB-7483-4FE0-982F-B0B3642EADCF}" presName="parentText" presStyleLbl="node1" presStyleIdx="1" presStyleCnt="3" custLinFactNeighborX="687" custLinFactNeighborY="-116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6E5DA-B981-4AC9-BAD1-AF609A98162F}" type="pres">
      <dgm:prSet presAssocID="{A836E9CB-7483-4FE0-982F-B0B3642EADCF}" presName="childText" presStyleLbl="revTx" presStyleIdx="1" presStyleCnt="3" custLinFactNeighborY="-15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823D8-B81C-4E64-9419-21720722CD31}" type="pres">
      <dgm:prSet presAssocID="{F6A8DBCC-2AFF-4ADF-81C4-C5FAB9C1817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15107-A1B9-4A62-B62B-15DFA70186A4}" type="pres">
      <dgm:prSet presAssocID="{F6A8DBCC-2AFF-4ADF-81C4-C5FAB9C18172}" presName="childText" presStyleLbl="revTx" presStyleIdx="2" presStyleCnt="3" custScaleY="122624" custLinFactNeighborY="3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630148-0085-491F-B3C7-1D9668240A32}" type="presOf" srcId="{70B5821D-D5B1-4602-9FA7-6174D7940FAE}" destId="{BD8A7F4A-2F59-4BFC-937C-FD248216A3A3}" srcOrd="0" destOrd="0" presId="urn:microsoft.com/office/officeart/2005/8/layout/vList2"/>
    <dgm:cxn modelId="{A159C5D7-BF98-4544-BDA3-309C67FC21D0}" type="presOf" srcId="{A836E9CB-7483-4FE0-982F-B0B3642EADCF}" destId="{D8B6A47B-858C-4502-A84B-3CD5EE2822B5}" srcOrd="0" destOrd="0" presId="urn:microsoft.com/office/officeart/2005/8/layout/vList2"/>
    <dgm:cxn modelId="{3276C095-C622-439B-8629-D27E0BE13682}" type="presOf" srcId="{D3098E1B-DBDD-43AB-8F92-E6D686E2356E}" destId="{FDC4CA4F-CDC5-44F2-9773-A2B938303B0F}" srcOrd="0" destOrd="0" presId="urn:microsoft.com/office/officeart/2005/8/layout/vList2"/>
    <dgm:cxn modelId="{FCD92B52-2C56-45A0-9743-72E98068EC98}" srcId="{D3098E1B-DBDD-43AB-8F92-E6D686E2356E}" destId="{F6A8DBCC-2AFF-4ADF-81C4-C5FAB9C18172}" srcOrd="2" destOrd="0" parTransId="{931B6B3C-3D95-43A6-ACC2-F494B0F553FD}" sibTransId="{320C16D7-A00F-4C3B-A3CE-869FBF302A30}"/>
    <dgm:cxn modelId="{7416DFDE-9CC1-49CD-AED7-2D77266C60DD}" type="presOf" srcId="{A860CF8E-0754-4AEE-8AD8-FBDAEE6261B2}" destId="{38A15107-A1B9-4A62-B62B-15DFA70186A4}" srcOrd="0" destOrd="0" presId="urn:microsoft.com/office/officeart/2005/8/layout/vList2"/>
    <dgm:cxn modelId="{2DBEE7A2-C200-4386-BEF9-C72EB9C4416C}" srcId="{A836E9CB-7483-4FE0-982F-B0B3642EADCF}" destId="{4D7E3D54-9AE0-467F-BCA2-C441534D7CB5}" srcOrd="0" destOrd="0" parTransId="{8E7375CA-7E0E-4601-BF7D-B55BAEAB50AF}" sibTransId="{3CDA02BA-40EA-4359-8DD6-089251BC5EA0}"/>
    <dgm:cxn modelId="{BEBBED39-0D9E-4F1A-9478-A119A8BEDB74}" type="presOf" srcId="{329EC5C9-F638-4ABF-B74F-E550087DF522}" destId="{051B49D5-C6C4-4036-B572-401A3D29BF62}" srcOrd="0" destOrd="0" presId="urn:microsoft.com/office/officeart/2005/8/layout/vList2"/>
    <dgm:cxn modelId="{87107ACD-862A-460A-B009-F54957C47997}" srcId="{329EC5C9-F638-4ABF-B74F-E550087DF522}" destId="{70B5821D-D5B1-4602-9FA7-6174D7940FAE}" srcOrd="0" destOrd="0" parTransId="{EF528AC9-68B9-4247-B2FD-D28C3F0341AB}" sibTransId="{6E090440-36BF-4A5B-8562-31C43855AB03}"/>
    <dgm:cxn modelId="{F2C4627A-D6B3-491F-8B17-E538C27BEEB9}" type="presOf" srcId="{4D7E3D54-9AE0-467F-BCA2-C441534D7CB5}" destId="{8356E5DA-B981-4AC9-BAD1-AF609A98162F}" srcOrd="0" destOrd="0" presId="urn:microsoft.com/office/officeart/2005/8/layout/vList2"/>
    <dgm:cxn modelId="{BABC2360-7241-46BA-82C7-CC9FEC4E9CC0}" type="presOf" srcId="{F6A8DBCC-2AFF-4ADF-81C4-C5FAB9C18172}" destId="{F01823D8-B81C-4E64-9419-21720722CD31}" srcOrd="0" destOrd="0" presId="urn:microsoft.com/office/officeart/2005/8/layout/vList2"/>
    <dgm:cxn modelId="{ADDD04C4-9621-4601-80D2-855DE9600933}" srcId="{D3098E1B-DBDD-43AB-8F92-E6D686E2356E}" destId="{A836E9CB-7483-4FE0-982F-B0B3642EADCF}" srcOrd="1" destOrd="0" parTransId="{EEAB2FD2-81DE-4707-B614-84C613254B6C}" sibTransId="{89B0C32B-73C1-490B-A20A-58810C703893}"/>
    <dgm:cxn modelId="{29B8C33A-4417-4C46-ADBC-4771CEA0CBDA}" srcId="{F6A8DBCC-2AFF-4ADF-81C4-C5FAB9C18172}" destId="{A860CF8E-0754-4AEE-8AD8-FBDAEE6261B2}" srcOrd="0" destOrd="0" parTransId="{B2DA98A5-949C-4754-927E-E3D29EA5D725}" sibTransId="{36BE8B28-9283-4D8A-B726-EFDFCFA27A44}"/>
    <dgm:cxn modelId="{393670C6-3FD4-46AC-A8C9-B96EF806E43C}" srcId="{D3098E1B-DBDD-43AB-8F92-E6D686E2356E}" destId="{329EC5C9-F638-4ABF-B74F-E550087DF522}" srcOrd="0" destOrd="0" parTransId="{3C07C813-24A4-400A-AE8A-83090CC3A2DB}" sibTransId="{33D4DC16-FFFD-4374-8D72-8D9CA9BC8684}"/>
    <dgm:cxn modelId="{A4C0A0E2-AB46-46E0-ACB4-022B51E430FA}" type="presParOf" srcId="{FDC4CA4F-CDC5-44F2-9773-A2B938303B0F}" destId="{051B49D5-C6C4-4036-B572-401A3D29BF62}" srcOrd="0" destOrd="0" presId="urn:microsoft.com/office/officeart/2005/8/layout/vList2"/>
    <dgm:cxn modelId="{9870E74A-1A7A-4DB8-9ACD-76155DB82027}" type="presParOf" srcId="{FDC4CA4F-CDC5-44F2-9773-A2B938303B0F}" destId="{BD8A7F4A-2F59-4BFC-937C-FD248216A3A3}" srcOrd="1" destOrd="0" presId="urn:microsoft.com/office/officeart/2005/8/layout/vList2"/>
    <dgm:cxn modelId="{90F940FB-CA73-47C3-B60B-CB8890B0B135}" type="presParOf" srcId="{FDC4CA4F-CDC5-44F2-9773-A2B938303B0F}" destId="{D8B6A47B-858C-4502-A84B-3CD5EE2822B5}" srcOrd="2" destOrd="0" presId="urn:microsoft.com/office/officeart/2005/8/layout/vList2"/>
    <dgm:cxn modelId="{2F0D3311-BEEC-40A7-A623-BE301092E890}" type="presParOf" srcId="{FDC4CA4F-CDC5-44F2-9773-A2B938303B0F}" destId="{8356E5DA-B981-4AC9-BAD1-AF609A98162F}" srcOrd="3" destOrd="0" presId="urn:microsoft.com/office/officeart/2005/8/layout/vList2"/>
    <dgm:cxn modelId="{89096B54-A1B4-4DD9-979C-8ECFF0D60419}" type="presParOf" srcId="{FDC4CA4F-CDC5-44F2-9773-A2B938303B0F}" destId="{F01823D8-B81C-4E64-9419-21720722CD31}" srcOrd="4" destOrd="0" presId="urn:microsoft.com/office/officeart/2005/8/layout/vList2"/>
    <dgm:cxn modelId="{8C6D23BA-7150-47CA-91B1-3DF8DF29F03C}" type="presParOf" srcId="{FDC4CA4F-CDC5-44F2-9773-A2B938303B0F}" destId="{38A15107-A1B9-4A62-B62B-15DFA70186A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B49D5-C6C4-4036-B572-401A3D29BF62}">
      <dsp:nvSpPr>
        <dsp:cNvPr id="0" name=""/>
        <dsp:cNvSpPr/>
      </dsp:nvSpPr>
      <dsp:spPr>
        <a:xfrm>
          <a:off x="0" y="0"/>
          <a:ext cx="6480720" cy="748800"/>
        </a:xfrm>
        <a:prstGeom prst="roundRect">
          <a:avLst/>
        </a:prstGeom>
        <a:solidFill>
          <a:srgbClr val="FF339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b="1" kern="1200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НАЛОГОВЫЕ ДОХОДЫ</a:t>
          </a:r>
          <a:endParaRPr lang="ru-RU" sz="1600" b="1" kern="1200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36553" y="36553"/>
        <a:ext cx="6407614" cy="675694"/>
      </dsp:txXfrm>
    </dsp:sp>
    <dsp:sp modelId="{BD8A7F4A-2F59-4BFC-937C-FD248216A3A3}">
      <dsp:nvSpPr>
        <dsp:cNvPr id="0" name=""/>
        <dsp:cNvSpPr/>
      </dsp:nvSpPr>
      <dsp:spPr>
        <a:xfrm>
          <a:off x="0" y="739116"/>
          <a:ext cx="6480720" cy="735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63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400" i="1" kern="1200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Поступления от уплаты налогов, предусмотренных Налоговым кодексом РФ (налоги на прибыль, налоги на имущество, государственная пошлина)</a:t>
          </a:r>
          <a:endParaRPr lang="ru-RU" sz="1400" i="1" kern="1200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0" y="739116"/>
        <a:ext cx="6480720" cy="735144"/>
      </dsp:txXfrm>
    </dsp:sp>
    <dsp:sp modelId="{D8B6A47B-858C-4502-A84B-3CD5EE2822B5}">
      <dsp:nvSpPr>
        <dsp:cNvPr id="0" name=""/>
        <dsp:cNvSpPr/>
      </dsp:nvSpPr>
      <dsp:spPr>
        <a:xfrm>
          <a:off x="0" y="1447089"/>
          <a:ext cx="6480720" cy="748800"/>
        </a:xfrm>
        <a:prstGeom prst="roundRect">
          <a:avLst/>
        </a:prstGeom>
        <a:solidFill>
          <a:srgbClr val="00999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b="1" kern="1200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НЕНАЛОГОВЫЕ ДОХОДЫ</a:t>
          </a:r>
          <a:endParaRPr lang="ru-RU" sz="1600" b="1" kern="1200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36553" y="1483642"/>
        <a:ext cx="6407614" cy="675694"/>
      </dsp:txXfrm>
    </dsp:sp>
    <dsp:sp modelId="{8356E5DA-B981-4AC9-BAD1-AF609A98162F}">
      <dsp:nvSpPr>
        <dsp:cNvPr id="0" name=""/>
        <dsp:cNvSpPr/>
      </dsp:nvSpPr>
      <dsp:spPr>
        <a:xfrm>
          <a:off x="0" y="2155706"/>
          <a:ext cx="648072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63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i="1" u="none" kern="1200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Платежи в виде штрафов, санкций за нарушение законодательства, платежи за пользование имуществом государства, средства самообложения граждан</a:t>
          </a:r>
          <a:endParaRPr lang="ru-RU" sz="1400" i="1" u="none" kern="1200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0" y="2155706"/>
        <a:ext cx="6480720" cy="662400"/>
      </dsp:txXfrm>
    </dsp:sp>
    <dsp:sp modelId="{F01823D8-B81C-4E64-9419-21720722CD31}">
      <dsp:nvSpPr>
        <dsp:cNvPr id="0" name=""/>
        <dsp:cNvSpPr/>
      </dsp:nvSpPr>
      <dsp:spPr>
        <a:xfrm>
          <a:off x="0" y="2935293"/>
          <a:ext cx="6480720" cy="748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b="1" kern="1200" dirty="0" smtClean="0">
              <a:solidFill>
                <a:sysClr val="window" lastClr="FFFFFF"/>
              </a:solidFill>
              <a:effectLst/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БЕЗВОЗМЕЗДНЫЕ ПОСТУПЛЕНИЯ</a:t>
          </a:r>
          <a:endParaRPr lang="ru-RU" sz="1600" b="1" kern="1200" dirty="0">
            <a:solidFill>
              <a:sysClr val="window" lastClr="FFFFFF"/>
            </a:solidFill>
            <a:effectLst/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36553" y="2971846"/>
        <a:ext cx="6407614" cy="675694"/>
      </dsp:txXfrm>
    </dsp:sp>
    <dsp:sp modelId="{38A15107-A1B9-4A62-B62B-15DFA70186A4}">
      <dsp:nvSpPr>
        <dsp:cNvPr id="0" name=""/>
        <dsp:cNvSpPr/>
      </dsp:nvSpPr>
      <dsp:spPr>
        <a:xfrm>
          <a:off x="0" y="3708414"/>
          <a:ext cx="6480720" cy="812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63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i="1" kern="1200" dirty="0" smtClean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rPr>
            <a:t>Средства, которые поступают в бюджет из других бюджетов бюджетной системы РФ, а также безвозмездные перечисления от физических и юридических лиц</a:t>
          </a:r>
          <a:endParaRPr lang="ru-RU" sz="1400" i="1" kern="1200" dirty="0">
            <a:solidFill>
              <a:sysClr val="windowText" lastClr="000000"/>
            </a:solidFill>
            <a:latin typeface="Arial Narrow" panose="020B0606020202030204" pitchFamily="34" charset="0"/>
            <a:ea typeface="+mn-ea"/>
            <a:cs typeface="Times New Roman" panose="02020603050405020304" pitchFamily="18" charset="0"/>
          </a:endParaRPr>
        </a:p>
      </dsp:txBody>
      <dsp:txXfrm>
        <a:off x="0" y="3708414"/>
        <a:ext cx="6480720" cy="812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AEC4-33F1-42FB-A59E-39E0BE3A7C95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844E9-0374-4CD7-B66B-8467F56F17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59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10"/>
            <a:ext cx="5637011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3" y="2349219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5" y="548640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7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3455634"/>
            <a:ext cx="5970495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1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7" y="548641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2623352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5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9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1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2E040C-9B84-4886-8A9F-D8EF9087E62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4629151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1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4D37A6-1B39-480B-881D-6CA447893F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9702"/>
            <a:ext cx="8496944" cy="232225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effectLst/>
              </a:rPr>
              <a:t>по проекту решения «Отчет об исполнении</a:t>
            </a:r>
            <a:br>
              <a:rPr lang="ru-RU" sz="3600" i="1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effectLst/>
              </a:rPr>
              <a:t>бюджета Ефимовского городского поселения за 2020 год</a:t>
            </a:r>
            <a:endParaRPr lang="ru-RU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691" y="0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483518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</a:rPr>
              <a:t>Бюджет для граждан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2A31FE1B-0134-4E12-ADFC-0C6E58054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9584853"/>
              </p:ext>
            </p:extLst>
          </p:nvPr>
        </p:nvGraphicFramePr>
        <p:xfrm>
          <a:off x="1475656" y="19548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2">
            <a:extLst>
              <a:ext uri="{FF2B5EF4-FFF2-40B4-BE49-F238E27FC236}">
                <a16:creationId xmlns="" xmlns:a16="http://schemas.microsoft.com/office/drawing/2014/main" id="{8D3FB5F6-0D87-45CA-A18E-FE436467F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3651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227934"/>
            <a:ext cx="8964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средства бюджета Ленинградской области – 91 144,3 тыс. руб.</a:t>
            </a:r>
          </a:p>
          <a:p>
            <a:r>
              <a:rPr lang="ru-RU" sz="1400" dirty="0"/>
              <a:t>Средства федерального бюджета – 100 036,0 тыс. руб. (включая средства фонда содействия реформирования ЖКХ)</a:t>
            </a:r>
          </a:p>
          <a:p>
            <a:r>
              <a:rPr lang="ru-RU" sz="1400" dirty="0"/>
              <a:t>Средства бюджета </a:t>
            </a:r>
            <a:r>
              <a:rPr lang="ru-RU" sz="1400" dirty="0" err="1"/>
              <a:t>Бокситогорского</a:t>
            </a:r>
            <a:r>
              <a:rPr lang="ru-RU" sz="1400" dirty="0"/>
              <a:t> муниципального района – 62 617,6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4603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69515CD-7A68-4975-BC3D-CE767FEF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2019" y="0"/>
            <a:ext cx="1261981" cy="1420491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045452"/>
              </p:ext>
            </p:extLst>
          </p:nvPr>
        </p:nvGraphicFramePr>
        <p:xfrm>
          <a:off x="251520" y="1"/>
          <a:ext cx="7630499" cy="5143500"/>
        </p:xfrm>
        <a:graphic>
          <a:graphicData uri="http://schemas.openxmlformats.org/drawingml/2006/table">
            <a:tbl>
              <a:tblPr/>
              <a:tblGrid>
                <a:gridCol w="5134541"/>
                <a:gridCol w="998383"/>
                <a:gridCol w="998383"/>
                <a:gridCol w="499192"/>
              </a:tblGrid>
              <a:tr h="464627">
                <a:tc>
                  <a:txBody>
                    <a:bodyPr/>
                    <a:lstStyle/>
                    <a:p>
                      <a:pPr indent="304800"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субсидии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2020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2020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исполнения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752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бюджетам городских поселений на поддержку мер по обеспечению сбалансированности бюджетов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12 214 400,00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10 138 539,25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752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бюджетам городских поселений на выравнивание бюджетной обеспеченности из бюджетов муниципальных районов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10 835 980,00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12 911 840,75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503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Субсидии бюджетам городских поселений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8 730 400,00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8 337 542,93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95,50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4379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Субсидии бюджетам городских поселений на обеспечение мероприятий по переселению граждан из аварийного жилищного фонда, в том числе переселению граждан из аварийного жилищного фонда с учетом необходимости развития малоэтажного жилищного строительства, за счет средств, поступивших от государственной корпорации - Фонда содействия реформированию жилищно-коммунального хозяйства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98 709 975,52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97 931 874,92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99,21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503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бюджетам городских поселений на обеспечение мероприятий по переселению граждан из аварийного жилищного фонда, в том числе переселению граждан из аварийного жилищного фонда с учетом необходимости развития малоэтажного жилищного строительства, за счет средств бюджетов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60 445 116,21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59 599 234,87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98,60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572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Субсидии бюджетам городских поселений на поддержку отрасли культуры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200 000,00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200 000,00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752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Субсидии бюджетам городских поселений на реализацию программ формирования современной городской среды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5 456 000,00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5 456 000,00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876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Прочие субсидии бюджетам городских поселений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9 266 714,70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9 213 580,00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99,43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752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бюджетам городских поселений на выполнение передаваемых полномочий субъектов Российской Федерации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3 520,00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3 520,00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359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Субвенции бюджетам городских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300 100,00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300 100,00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100,00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627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Межбюджетные трансферты,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11 626 306,00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11 135 008,00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95,77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046">
                <a:tc>
                  <a:txBody>
                    <a:bodyPr/>
                    <a:lstStyle/>
                    <a:p>
                      <a:pPr indent="304800"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Прочие межбюджетные трансферты, передаваемые бюджетам городских поселений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38 570 758,00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38 570 758,00</a:t>
                      </a:r>
                      <a:endParaRPr lang="ru-RU" sz="120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100,00</a:t>
                      </a:r>
                      <a:endParaRPr lang="ru-RU" sz="1200" dirty="0">
                        <a:effectLst/>
                      </a:endParaRPr>
                    </a:p>
                  </a:txBody>
                  <a:tcPr marL="24799" marR="24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0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815244" y="272823"/>
            <a:ext cx="7128792" cy="61895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</a:rPr>
              <a:t>Бюджет Ефимовского городского поселения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54689" y="780030"/>
            <a:ext cx="7128792" cy="61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Расходная часть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за 2020 год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01240" y="1389279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302 176,4тыс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</a:rPr>
              <a:t>. руб.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91445170"/>
              </p:ext>
            </p:extLst>
          </p:nvPr>
        </p:nvGraphicFramePr>
        <p:xfrm>
          <a:off x="1331640" y="1850944"/>
          <a:ext cx="7344816" cy="3169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1CD5D45E-B935-43B1-843B-397BAF49B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40" y="1442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85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69515CD-7A68-4975-BC3D-CE767FEF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2019" y="0"/>
            <a:ext cx="1261981" cy="1420491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22177"/>
              </p:ext>
            </p:extLst>
          </p:nvPr>
        </p:nvGraphicFramePr>
        <p:xfrm>
          <a:off x="1331640" y="710244"/>
          <a:ext cx="6120680" cy="4165763"/>
        </p:xfrm>
        <a:graphic>
          <a:graphicData uri="http://schemas.openxmlformats.org/drawingml/2006/table">
            <a:tbl>
              <a:tblPr/>
              <a:tblGrid>
                <a:gridCol w="2771592"/>
                <a:gridCol w="1255970"/>
                <a:gridCol w="1116197"/>
                <a:gridCol w="976921"/>
              </a:tblGrid>
              <a:tr h="864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Наименование показателей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Уточненный план на 2020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Исполнено на 01.01.2021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/>
                        </a:rPr>
                        <a:t>% исполнения годового плана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2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Общегосударственные вопросы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21 809 938,96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20 915 118,43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94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Национальная оборона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300 100,00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300 100,00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049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Национальная безопасность и  правоохранительная деятельность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1 834 474,00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1 820 447,32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99,24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2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Национальная экономика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32 567 694,17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30 534 887,82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93,76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94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Жилищно-коммунальное хозяйство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208 072 202,45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201 267 090,25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96,73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94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Образование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103 473,68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91 473,68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88,40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51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Культура,  кинематография, средства массовой информации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35 685 359,47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25 605 097,03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71,75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864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Социальная политика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1 773 180,00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/>
                        </a:rPr>
                        <a:t>1 773 180,00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864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Физическая культура и спорт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30 000,00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19 000,00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63,33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2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ВСЕГО РАСХОДОВ: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302 176 422,73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282 326 394,53</a:t>
                      </a:r>
                      <a:endParaRPr lang="ru-RU" sz="160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93,43</a:t>
                      </a:r>
                      <a:endParaRPr lang="ru-RU" sz="1600" dirty="0">
                        <a:effectLst/>
                      </a:endParaRPr>
                    </a:p>
                  </a:txBody>
                  <a:tcPr marL="46756" marR="46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15617" y="123478"/>
            <a:ext cx="6766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Исполнение расходной части бюджета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9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69515CD-7A68-4975-BC3D-CE767FEF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1" y="0"/>
            <a:ext cx="1331640" cy="142049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151063"/>
            <a:ext cx="88455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524"/>
            <a:ext cx="1343741" cy="1430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"/>
            <a:ext cx="1331714" cy="142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14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" y="51470"/>
            <a:ext cx="4986709" cy="52360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14020" y="2669493"/>
            <a:ext cx="4054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82 населенных пункта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046B3C4-DF22-480F-B64C-1288306730D6}"/>
              </a:ext>
            </a:extLst>
          </p:cNvPr>
          <p:cNvSpPr/>
          <p:nvPr/>
        </p:nvSpPr>
        <p:spPr>
          <a:xfrm>
            <a:off x="6750496" y="3291830"/>
            <a:ext cx="18437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5 588 человек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2566714-F67E-460B-8B0B-3F626B1AC265}"/>
              </a:ext>
            </a:extLst>
          </p:cNvPr>
          <p:cNvSpPr/>
          <p:nvPr/>
        </p:nvSpPr>
        <p:spPr>
          <a:xfrm>
            <a:off x="5652120" y="4115856"/>
            <a:ext cx="27939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309,0 тыс. га.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61E4C98B-D0EE-41E2-B41F-E96BF084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0491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19453" y="227580"/>
            <a:ext cx="36439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Ефимовское</a:t>
            </a:r>
            <a:r>
              <a:rPr lang="ru-RU" dirty="0" smtClean="0"/>
              <a:t> городское </a:t>
            </a:r>
            <a:r>
              <a:rPr lang="ru-RU" dirty="0"/>
              <a:t>поселение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муниципальное </a:t>
            </a:r>
            <a:r>
              <a:rPr lang="ru-RU" dirty="0"/>
              <a:t>образование в составе </a:t>
            </a:r>
            <a:r>
              <a:rPr lang="ru-RU" dirty="0" err="1" smtClean="0"/>
              <a:t>Бокситогорского</a:t>
            </a:r>
            <a:r>
              <a:rPr lang="ru-RU" dirty="0" smtClean="0"/>
              <a:t> муниципального </a:t>
            </a:r>
            <a:r>
              <a:rPr lang="ru-RU" dirty="0"/>
              <a:t>района </a:t>
            </a:r>
          </a:p>
        </p:txBody>
      </p:sp>
    </p:spTree>
    <p:extLst>
      <p:ext uri="{BB962C8B-B14F-4D97-AF65-F5344CB8AC3E}">
        <p14:creationId xmlns:p14="http://schemas.microsoft.com/office/powerpoint/2010/main" val="10645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61E4C98B-D0EE-41E2-B41F-E96BF084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0491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91680" y="123478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Основные вопросы о бюджете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689246"/>
            <a:ext cx="69847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БЮДЖЕТ</a:t>
            </a:r>
            <a:r>
              <a:rPr lang="ru-RU" sz="1400" dirty="0"/>
              <a:t> -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67" y="1865893"/>
            <a:ext cx="2904687" cy="11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79512" y="1458263"/>
            <a:ext cx="60948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u="sng" dirty="0" smtClean="0"/>
              <a:t>Бюджет бывает: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- </a:t>
            </a:r>
            <a:r>
              <a:rPr lang="ru-RU" sz="1400" dirty="0" smtClean="0">
                <a:solidFill>
                  <a:srgbClr val="FF0000"/>
                </a:solidFill>
              </a:rPr>
              <a:t>Дефицитный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/>
              <a:t>Если расходная часть бюджета превышает доходную</a:t>
            </a:r>
          </a:p>
          <a:p>
            <a:r>
              <a:rPr lang="ru-RU" sz="1400" dirty="0" smtClean="0"/>
              <a:t> - </a:t>
            </a:r>
            <a:r>
              <a:rPr lang="ru-RU" sz="1400" dirty="0" err="1" smtClean="0">
                <a:solidFill>
                  <a:srgbClr val="FF0000"/>
                </a:solidFill>
              </a:rPr>
              <a:t>Профицитный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/>
              <a:t>Превышение доходов над расходами с образованием положительного остатка</a:t>
            </a:r>
          </a:p>
          <a:p>
            <a:r>
              <a:rPr lang="ru-RU" sz="1400" dirty="0" smtClean="0"/>
              <a:t> - </a:t>
            </a:r>
            <a:r>
              <a:rPr lang="ru-RU" sz="1400" dirty="0" err="1" smtClean="0">
                <a:solidFill>
                  <a:srgbClr val="FF0000"/>
                </a:solidFill>
              </a:rPr>
              <a:t>Бездифицитный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/>
              <a:t>Сбалансированный по доходам и расходам бюджет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423642"/>
            <a:ext cx="86151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u="sng" dirty="0" smtClean="0"/>
              <a:t>Что такое доходы и расходы бюджета:</a:t>
            </a:r>
          </a:p>
          <a:p>
            <a:pPr algn="ctr"/>
            <a:endParaRPr lang="ru-RU" sz="1400" dirty="0" smtClean="0"/>
          </a:p>
          <a:p>
            <a:r>
              <a:rPr lang="ru-RU" sz="1400" dirty="0" smtClean="0">
                <a:solidFill>
                  <a:srgbClr val="FF0000"/>
                </a:solidFill>
              </a:rPr>
              <a:t>ДОХОДЫ </a:t>
            </a:r>
            <a:r>
              <a:rPr lang="ru-RU" sz="1400" dirty="0">
                <a:solidFill>
                  <a:srgbClr val="FF0000"/>
                </a:solidFill>
              </a:rPr>
              <a:t>БЮДЖЕТА</a:t>
            </a:r>
            <a:r>
              <a:rPr lang="ru-RU" sz="1400" dirty="0"/>
              <a:t>- безвозмездные и безвозвратные поступления денежных средств в бюджет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4176981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РАСХОДЫ БЮДЖЕТА </a:t>
            </a:r>
            <a:r>
              <a:rPr lang="ru-RU" sz="1400" dirty="0"/>
              <a:t>- выплачиваемые из бюджета денежные средства по приоритетным направлениям расходования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23734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422985"/>
              </p:ext>
            </p:extLst>
          </p:nvPr>
        </p:nvGraphicFramePr>
        <p:xfrm>
          <a:off x="7238" y="1131590"/>
          <a:ext cx="48965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58885" y="1151335"/>
            <a:ext cx="39604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Общая сумма </a:t>
            </a:r>
            <a:r>
              <a:rPr lang="ru-RU" sz="1400" b="1" kern="0" dirty="0">
                <a:solidFill>
                  <a:sysClr val="windowText" lastClr="000000"/>
                </a:solidFill>
              </a:rPr>
              <a:t>доходов  279 948,8 </a:t>
            </a:r>
            <a:r>
              <a:rPr lang="ru-RU" sz="1400" b="1" kern="0" dirty="0" err="1">
                <a:solidFill>
                  <a:sysClr val="windowText" lastClr="000000"/>
                </a:solidFill>
              </a:rPr>
              <a:t>тыс</a:t>
            </a:r>
            <a:r>
              <a:rPr kumimoji="0" lang="ru-RU" sz="1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.руб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70532419"/>
              </p:ext>
            </p:extLst>
          </p:nvPr>
        </p:nvGraphicFramePr>
        <p:xfrm>
          <a:off x="3059832" y="1654230"/>
          <a:ext cx="7128792" cy="310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932040" y="1128221"/>
            <a:ext cx="39604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Общая сумма </a:t>
            </a:r>
            <a:r>
              <a:rPr lang="ru-RU" sz="1400" b="1" kern="0" dirty="0">
                <a:solidFill>
                  <a:sysClr val="windowText" lastClr="000000"/>
                </a:solidFill>
              </a:rPr>
              <a:t>расходов 282 326,4 </a:t>
            </a:r>
            <a:r>
              <a:rPr lang="ru-RU" sz="1400" b="1" kern="0" dirty="0" err="1">
                <a:solidFill>
                  <a:sysClr val="windowText" lastClr="000000"/>
                </a:solidFill>
              </a:rPr>
              <a:t>тыс</a:t>
            </a:r>
            <a:r>
              <a:rPr kumimoji="0" lang="ru-RU" sz="1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.руб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592" y="294344"/>
            <a:ext cx="7723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Основные характеристики бюджета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на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2020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год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dirty="0" smtClean="0">
                <a:solidFill>
                  <a:prstClr val="black"/>
                </a:solidFill>
                <a:latin typeface="Trebuchet MS"/>
              </a:rPr>
              <a:t>(План)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35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241090218"/>
              </p:ext>
            </p:extLst>
          </p:nvPr>
        </p:nvGraphicFramePr>
        <p:xfrm>
          <a:off x="827584" y="195486"/>
          <a:ext cx="64807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2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815244" y="272823"/>
            <a:ext cx="7128792" cy="61895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</a:rPr>
              <a:t>Бюджет Ефимовского городского поселения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54689" y="780030"/>
            <a:ext cx="7128792" cy="61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Доходная часть за 2020 год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01240" y="1389279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</a:rPr>
              <a:t>285 920,5 тыс. руб.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56061838"/>
              </p:ext>
            </p:extLst>
          </p:nvPr>
        </p:nvGraphicFramePr>
        <p:xfrm>
          <a:off x="1331640" y="1850944"/>
          <a:ext cx="6096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1CD5D45E-B935-43B1-843B-397BAF49B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40" y="1442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67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187624" y="141480"/>
            <a:ext cx="7128792" cy="61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Собственные доходы поселения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673260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</a:rPr>
              <a:t> 26 407,4 тыс. руб.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C494988-C952-4501-9F0D-A9A1A7F63C54}"/>
              </a:ext>
            </a:extLst>
          </p:cNvPr>
          <p:cNvSpPr txBox="1"/>
          <p:nvPr/>
        </p:nvSpPr>
        <p:spPr>
          <a:xfrm>
            <a:off x="793726" y="1203598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Налоговые доходы </a:t>
            </a:r>
          </a:p>
          <a:p>
            <a:r>
              <a:rPr lang="ru-RU" sz="2400" b="1" dirty="0"/>
              <a:t>22 132,6 </a:t>
            </a:r>
            <a:r>
              <a:rPr lang="ru-RU" sz="2400" b="1" dirty="0" err="1"/>
              <a:t>тыс.руб</a:t>
            </a:r>
            <a:r>
              <a:rPr lang="ru-RU" sz="2400" b="1" dirty="0"/>
              <a:t>.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="" xmlns:a16="http://schemas.microsoft.com/office/drawing/2014/main" id="{BA5EFD9B-1B7D-4D93-9EE4-C52ECB434D1E}"/>
              </a:ext>
            </a:extLst>
          </p:cNvPr>
          <p:cNvSpPr/>
          <p:nvPr/>
        </p:nvSpPr>
        <p:spPr>
          <a:xfrm>
            <a:off x="1215948" y="2117697"/>
            <a:ext cx="864096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1CEBD18-0E89-4A67-AFE6-6198D3A584F6}"/>
              </a:ext>
            </a:extLst>
          </p:cNvPr>
          <p:cNvSpPr/>
          <p:nvPr/>
        </p:nvSpPr>
        <p:spPr>
          <a:xfrm>
            <a:off x="2080044" y="3260533"/>
            <a:ext cx="2194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10 545,2 тыс. руб.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22C10B0-31E0-4C5B-BBA1-46BAEECC6BF9}"/>
              </a:ext>
            </a:extLst>
          </p:cNvPr>
          <p:cNvSpPr txBox="1"/>
          <p:nvPr/>
        </p:nvSpPr>
        <p:spPr>
          <a:xfrm>
            <a:off x="4788024" y="1203598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Неналоговые доходы </a:t>
            </a:r>
          </a:p>
          <a:p>
            <a:r>
              <a:rPr lang="ru-RU" sz="2400" b="1" dirty="0"/>
              <a:t>4 274,48 </a:t>
            </a:r>
            <a:r>
              <a:rPr lang="ru-RU" sz="2400" b="1" dirty="0" err="1"/>
              <a:t>тыс.руб</a:t>
            </a:r>
            <a:r>
              <a:rPr lang="ru-RU" sz="2400" b="1" dirty="0"/>
              <a:t>.</a:t>
            </a:r>
          </a:p>
        </p:txBody>
      </p:sp>
      <p:sp>
        <p:nvSpPr>
          <p:cNvPr id="10" name="Стрелка: вверх 9">
            <a:extLst>
              <a:ext uri="{FF2B5EF4-FFF2-40B4-BE49-F238E27FC236}">
                <a16:creationId xmlns="" xmlns:a16="http://schemas.microsoft.com/office/drawing/2014/main" id="{5466242D-54D6-4F80-87BC-5D9D16D29E0D}"/>
              </a:ext>
            </a:extLst>
          </p:cNvPr>
          <p:cNvSpPr/>
          <p:nvPr/>
        </p:nvSpPr>
        <p:spPr>
          <a:xfrm>
            <a:off x="5508104" y="2063691"/>
            <a:ext cx="936104" cy="16201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B271866-3DAE-4BF8-A6B7-E299A75B11EB}"/>
              </a:ext>
            </a:extLst>
          </p:cNvPr>
          <p:cNvSpPr txBox="1"/>
          <p:nvPr/>
        </p:nvSpPr>
        <p:spPr>
          <a:xfrm>
            <a:off x="6660232" y="329444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1 286,0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="" xmlns:a16="http://schemas.microsoft.com/office/drawing/2014/main" id="{FB2DCEAB-A7A4-4DBE-8C11-DF77C7D97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880" y="0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8952" y="4125156"/>
            <a:ext cx="8441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По сравнению с АППГ </a:t>
            </a:r>
            <a:r>
              <a:rPr lang="ru-RU" sz="1400" dirty="0" smtClean="0"/>
              <a:t>(</a:t>
            </a:r>
            <a:r>
              <a:rPr lang="ru-RU" sz="1400" dirty="0"/>
              <a:t>аналогичным периодом прошлого года)  поступление налоговых и неналоговых доходов уменьшилось на 9 259,2 тыс. руб., или на 25,96 </a:t>
            </a:r>
            <a:r>
              <a:rPr lang="ru-RU" sz="1400" dirty="0" smtClean="0"/>
              <a:t>%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7709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>
            <a:extLst>
              <a:ext uri="{FF2B5EF4-FFF2-40B4-BE49-F238E27FC236}">
                <a16:creationId xmlns="" xmlns:a16="http://schemas.microsoft.com/office/drawing/2014/main" id="{5EEDBA0A-4961-4BEE-BE76-7AA837B82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5435998"/>
              </p:ext>
            </p:extLst>
          </p:nvPr>
        </p:nvGraphicFramePr>
        <p:xfrm>
          <a:off x="-612576" y="364231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="" xmlns:a16="http://schemas.microsoft.com/office/drawing/2014/main" id="{D8088424-C15E-4692-A1DE-8084F6E8C2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5879957"/>
              </p:ext>
            </p:extLst>
          </p:nvPr>
        </p:nvGraphicFramePr>
        <p:xfrm>
          <a:off x="3203848" y="411510"/>
          <a:ext cx="5677308" cy="4649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4" name="Picture 2">
            <a:extLst>
              <a:ext uri="{FF2B5EF4-FFF2-40B4-BE49-F238E27FC236}">
                <a16:creationId xmlns="" xmlns:a16="http://schemas.microsoft.com/office/drawing/2014/main" id="{D57B86A8-6029-485F-B342-2CED10F6B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74" y="18226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18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="" xmlns:a16="http://schemas.microsoft.com/office/drawing/2014/main" id="{D57B86A8-6029-485F-B342-2CED10F6B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74" y="18226"/>
            <a:ext cx="1259632" cy="1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322333"/>
              </p:ext>
            </p:extLst>
          </p:nvPr>
        </p:nvGraphicFramePr>
        <p:xfrm>
          <a:off x="107504" y="727963"/>
          <a:ext cx="7652792" cy="4227215"/>
        </p:xfrm>
        <a:graphic>
          <a:graphicData uri="http://schemas.openxmlformats.org/drawingml/2006/table">
            <a:tbl>
              <a:tblPr firstRow="1" firstCol="1" bandRow="1"/>
              <a:tblGrid>
                <a:gridCol w="4981534"/>
                <a:gridCol w="938550"/>
                <a:gridCol w="866354"/>
                <a:gridCol w="866354"/>
              </a:tblGrid>
              <a:tr h="353068">
                <a:tc rowSpan="2">
                  <a:txBody>
                    <a:bodyPr/>
                    <a:lstStyle/>
                    <a:p>
                      <a:pPr indent="-3390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Виды собственных  доходов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План 2020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 2020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653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 </a:t>
                      </a:r>
                      <a:r>
                        <a:rPr lang="ru-RU" sz="1000" b="1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всего: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24 646 716,0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22 132 568,26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13 810 266,0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11 420 548,38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Акцизы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6 614 900,0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6 627 864,9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физ. лиц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874 050,0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910 848,82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3 309 000,0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3 156 666,16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дел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16 610,0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 </a:t>
                      </a:r>
                      <a:r>
                        <a:rPr lang="ru-RU" sz="1000" b="1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всего , в т ч.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4 914 495,59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4 080 550,6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землю </a:t>
                      </a:r>
                      <a:endParaRPr lang="ru-RU" sz="1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1 383 000,0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989 857,12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71,6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поступления от использования имущества</a:t>
                      </a:r>
                      <a:endParaRPr lang="ru-RU" sz="1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846 000,0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821 125,04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</a:t>
                      </a:r>
                      <a:endParaRPr lang="ru-RU" sz="1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718 000,0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293 102,89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40,8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152 000,0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160 969,96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105,9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1 815 495,59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1 815 495,59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12347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Исполнение </a:t>
            </a:r>
            <a:r>
              <a:rPr lang="ru-RU" sz="2400" b="1" i="1" dirty="0" smtClean="0">
                <a:solidFill>
                  <a:srgbClr val="002060"/>
                </a:solidFill>
              </a:rPr>
              <a:t>доходной части </a:t>
            </a:r>
            <a:r>
              <a:rPr lang="ru-RU" sz="2400" b="1" i="1" dirty="0">
                <a:solidFill>
                  <a:srgbClr val="002060"/>
                </a:solidFill>
              </a:rPr>
              <a:t>бюджета</a:t>
            </a:r>
          </a:p>
        </p:txBody>
      </p:sp>
    </p:spTree>
    <p:extLst>
      <p:ext uri="{BB962C8B-B14F-4D97-AF65-F5344CB8AC3E}">
        <p14:creationId xmlns:p14="http://schemas.microsoft.com/office/powerpoint/2010/main" val="134841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780</Words>
  <Application>Microsoft Office PowerPoint</Application>
  <PresentationFormat>Экран (16:9)</PresentationFormat>
  <Paragraphs>219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по проекту решения «Отчет об исполнении бюджета Ефимовского городского поселения за 2020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итогах социально-экономического развития Ефимовского городского поселения в 2016 году  и задачах на 2017 год</dc:title>
  <dc:creator>Елена</dc:creator>
  <cp:lastModifiedBy>Пользователь Windows</cp:lastModifiedBy>
  <cp:revision>149</cp:revision>
  <dcterms:created xsi:type="dcterms:W3CDTF">2017-02-20T18:58:13Z</dcterms:created>
  <dcterms:modified xsi:type="dcterms:W3CDTF">2021-03-02T06:56:00Z</dcterms:modified>
</cp:coreProperties>
</file>